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258" r:id="rId3"/>
    <p:sldId id="300" r:id="rId5"/>
    <p:sldId id="278" r:id="rId6"/>
    <p:sldId id="267" r:id="rId7"/>
    <p:sldId id="270" r:id="rId8"/>
    <p:sldId id="354" r:id="rId9"/>
    <p:sldId id="268" r:id="rId10"/>
    <p:sldId id="326" r:id="rId11"/>
    <p:sldId id="264" r:id="rId12"/>
    <p:sldId id="375" r:id="rId13"/>
    <p:sldId id="327" r:id="rId14"/>
    <p:sldId id="291" r:id="rId15"/>
    <p:sldId id="263" r:id="rId16"/>
    <p:sldId id="266" r:id="rId17"/>
    <p:sldId id="349" r:id="rId18"/>
    <p:sldId id="373" r:id="rId19"/>
    <p:sldId id="368" r:id="rId20"/>
    <p:sldId id="351" r:id="rId21"/>
    <p:sldId id="328" r:id="rId22"/>
    <p:sldId id="274" r:id="rId23"/>
    <p:sldId id="374" r:id="rId24"/>
    <p:sldId id="308"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5859"/>
    <a:srgbClr val="123439"/>
    <a:srgbClr val="A2BFC1"/>
    <a:srgbClr val="123539"/>
    <a:srgbClr val="395959"/>
    <a:srgbClr val="A0C7C8"/>
    <a:srgbClr val="D6F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780" y="60"/>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8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chemeClr val="dk1">
                  <a:tint val="88000"/>
                </a:schemeClr>
              </a:solidFill>
              <a:ln w="19050">
                <a:solidFill>
                  <a:schemeClr val="lt1"/>
                </a:solidFill>
              </a:ln>
              <a:effectLst/>
            </c:spPr>
          </c:dPt>
          <c:dPt>
            <c:idx val="1"/>
            <c:bubble3D val="0"/>
            <c:spPr>
              <a:solidFill>
                <a:schemeClr val="dk1">
                  <a:tint val="55000"/>
                </a:schemeClr>
              </a:solidFill>
              <a:ln w="19050">
                <a:solidFill>
                  <a:schemeClr val="lt1"/>
                </a:solidFill>
              </a:ln>
              <a:effectLst/>
            </c:spPr>
          </c:dPt>
          <c:dPt>
            <c:idx val="2"/>
            <c:bubble3D val="0"/>
            <c:explosion val="5"/>
            <c:spPr>
              <a:solidFill>
                <a:schemeClr val="dk1">
                  <a:tint val="78000"/>
                </a:schemeClr>
              </a:solidFill>
              <a:ln w="19050">
                <a:solidFill>
                  <a:schemeClr val="lt1"/>
                </a:solidFill>
              </a:ln>
              <a:effectLst/>
            </c:spPr>
          </c:dPt>
          <c:dPt>
            <c:idx val="3"/>
            <c:bubble3D val="0"/>
            <c:spPr>
              <a:solidFill>
                <a:schemeClr val="dk1">
                  <a:tint val="92000"/>
                </a:schemeClr>
              </a:solidFill>
              <a:ln w="19050">
                <a:solidFill>
                  <a:schemeClr val="lt1"/>
                </a:solidFill>
              </a:ln>
              <a:effectLst/>
            </c:spPr>
          </c:dPt>
          <c:dLbls>
            <c:delete val="1"/>
          </c:dLbls>
          <c:cat>
            <c:strRef>
              <c:f>Sheet1!$A$2:$A$5</c:f>
              <c:strCache>
                <c:ptCount val="3"/>
                <c:pt idx="0">
                  <c:v>1st Qtr</c:v>
                </c:pt>
                <c:pt idx="1">
                  <c:v>2nd Qtr</c:v>
                </c:pt>
                <c:pt idx="2">
                  <c:v>3rd Qtr</c:v>
                </c:pt>
              </c:strCache>
            </c:strRef>
          </c:cat>
          <c:val>
            <c:numRef>
              <c:f>Sheet1!$B$2:$B$5</c:f>
              <c:numCache>
                <c:formatCode>General</c:formatCode>
                <c:ptCount val="4"/>
                <c:pt idx="0">
                  <c:v>8.2</c:v>
                </c:pt>
                <c:pt idx="1">
                  <c:v>3.2</c:v>
                </c:pt>
                <c:pt idx="2">
                  <c:v>5.4</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思源黑体 CN Light" panose="020B03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CN Light" panose="020B0300000000000000" pitchFamily="34" charset="-122"/>
              </a:rPr>
            </a:fld>
            <a:endParaRPr lang="zh-CN" altLang="en-US" dirty="0">
              <a:ea typeface="思源黑体 CN Light" panose="020B03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思源黑体 CN Light" panose="020B03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CN Light" panose="020B0300000000000000" pitchFamily="34" charset="-122"/>
              </a:rPr>
            </a:fld>
            <a:endParaRPr lang="zh-CN" altLang="en-US" dirty="0">
              <a:ea typeface="思源黑体 CN Light" panose="020B03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pitchFamily="34" charset="-122"/>
                <a:ea typeface="思源黑体 CN Normal" panose="020B0400000000000000" pitchFamily="34" charset="-122"/>
              </a:defRPr>
            </a:lvl1pPr>
          </a:lstStyle>
          <a:p>
            <a:fld id="{55F34A8D-3C4B-49CA-B522-451D0970926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pitchFamily="34" charset="-122"/>
                <a:ea typeface="思源黑体 CN Normal" panose="020B0400000000000000" pitchFamily="34" charset="-122"/>
              </a:defRPr>
            </a:lvl1pPr>
          </a:lstStyle>
          <a:p>
            <a:fld id="{957F689F-C29B-4067-B332-9085AEC33D5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1pPr>
    <a:lvl2pPr marL="4572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2pPr>
    <a:lvl3pPr marL="9144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3pPr>
    <a:lvl4pPr marL="13716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4pPr>
    <a:lvl5pPr marL="18288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906096-3A33-4C69-8792-D6E1DFB7B2B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69981-A6EB-4ED8-871A-D4919E73289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69981-A6EB-4ED8-871A-D4919E73289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906096-3A33-4C69-8792-D6E1DFB7B2B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CC2BEC-97A0-4B41-98C0-982C717DE2F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CC2BEC-97A0-4B41-98C0-982C717DE2F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2695D33-62DD-4313-932E-4E24630A53C5}" type="slidenum">
              <a:rPr lang="zh-CN" altLang="en-US" smtClean="0">
                <a:latin typeface="Arial" panose="020B0604020202020204" pitchFamily="34" charset="0"/>
                <a:ea typeface="思源黑体 CN Medium" panose="020B0600000000000000" pitchFamily="34" charset="-122"/>
              </a:rPr>
            </a:fld>
            <a:endParaRPr lang="zh-CN" altLang="en-US" dirty="0">
              <a:latin typeface="Arial" panose="020B0604020202020204" pitchFamily="34" charset="0"/>
              <a:ea typeface="思源黑体 CN Medium" panose="020B0600000000000000"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7F689F-C29B-4067-B332-9085AEC33D5F}"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69981-A6EB-4ED8-871A-D4919E73289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1AC27C-A77C-4EAF-AE57-4009713907B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fld id="{D81AC27C-A77C-4EAF-AE57-4009713907B0}"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fld id="{3A7356C7-3C3F-410A-AE9A-B881164C506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tags" Target="../tags/tag110.xml"/><Relationship Id="rId5" Type="http://schemas.openxmlformats.org/officeDocument/2006/relationships/image" Target="../media/image2.png"/><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1" Type="http://schemas.openxmlformats.org/officeDocument/2006/relationships/notesSlide" Target="../notesSlides/notesSlide11.xml"/><Relationship Id="rId10" Type="http://schemas.openxmlformats.org/officeDocument/2006/relationships/slideLayout" Target="../slideLayouts/slideLayout7.xml"/><Relationship Id="rId1" Type="http://schemas.openxmlformats.org/officeDocument/2006/relationships/tags" Target="../tags/tag111.xml"/></Relationships>
</file>

<file path=ppt/slides/_rels/slide12.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2" Type="http://schemas.openxmlformats.org/officeDocument/2006/relationships/notesSlide" Target="../notesSlides/notesSlide12.xml"/><Relationship Id="rId21" Type="http://schemas.openxmlformats.org/officeDocument/2006/relationships/slideLayout" Target="../slideLayouts/slideLayout7.xml"/><Relationship Id="rId20" Type="http://schemas.openxmlformats.org/officeDocument/2006/relationships/image" Target="../media/image13.png"/><Relationship Id="rId2" Type="http://schemas.openxmlformats.org/officeDocument/2006/relationships/tags" Target="../tags/tag120.xml"/><Relationship Id="rId19" Type="http://schemas.openxmlformats.org/officeDocument/2006/relationships/tags" Target="../tags/tag136.xml"/><Relationship Id="rId18" Type="http://schemas.openxmlformats.org/officeDocument/2006/relationships/image" Target="../media/image2.png"/><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6" Type="http://schemas.openxmlformats.org/officeDocument/2006/relationships/notesSlide" Target="../notesSlides/notesSlide13.xml"/><Relationship Id="rId15" Type="http://schemas.openxmlformats.org/officeDocument/2006/relationships/slideLayout" Target="../slideLayouts/slideLayout12.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image" Target="../media/image14.png"/><Relationship Id="rId11" Type="http://schemas.openxmlformats.org/officeDocument/2006/relationships/tags" Target="../tags/tag146.xml"/><Relationship Id="rId10" Type="http://schemas.openxmlformats.org/officeDocument/2006/relationships/image" Target="../media/image2.png"/><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1" Type="http://schemas.openxmlformats.org/officeDocument/2006/relationships/notesSlide" Target="../notesSlides/notesSlide14.xml"/><Relationship Id="rId30" Type="http://schemas.openxmlformats.org/officeDocument/2006/relationships/slideLayout" Target="../slideLayouts/slideLayout1.xml"/><Relationship Id="rId3" Type="http://schemas.openxmlformats.org/officeDocument/2006/relationships/tags" Target="../tags/tag151.xml"/><Relationship Id="rId29" Type="http://schemas.openxmlformats.org/officeDocument/2006/relationships/image" Target="../media/image18.png"/><Relationship Id="rId28" Type="http://schemas.openxmlformats.org/officeDocument/2006/relationships/tags" Target="../tags/tag172.xml"/><Relationship Id="rId27" Type="http://schemas.openxmlformats.org/officeDocument/2006/relationships/image" Target="../media/image17.png"/><Relationship Id="rId26" Type="http://schemas.openxmlformats.org/officeDocument/2006/relationships/tags" Target="../tags/tag171.xml"/><Relationship Id="rId25" Type="http://schemas.openxmlformats.org/officeDocument/2006/relationships/image" Target="../media/image16.png"/><Relationship Id="rId24" Type="http://schemas.openxmlformats.org/officeDocument/2006/relationships/tags" Target="../tags/tag170.xml"/><Relationship Id="rId23" Type="http://schemas.openxmlformats.org/officeDocument/2006/relationships/image" Target="../media/image15.png"/><Relationship Id="rId22" Type="http://schemas.openxmlformats.org/officeDocument/2006/relationships/tags" Target="../tags/tag169.xml"/><Relationship Id="rId21" Type="http://schemas.openxmlformats.org/officeDocument/2006/relationships/image" Target="../media/image2.png"/><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_rels/slide15.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2.png"/><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6" Type="http://schemas.openxmlformats.org/officeDocument/2006/relationships/notesSlide" Target="../notesSlides/notesSlide15.xml"/><Relationship Id="rId25" Type="http://schemas.openxmlformats.org/officeDocument/2006/relationships/slideLayout" Target="../slideLayouts/slideLayout1.xml"/><Relationship Id="rId24" Type="http://schemas.openxmlformats.org/officeDocument/2006/relationships/image" Target="../media/image26.png"/><Relationship Id="rId23" Type="http://schemas.openxmlformats.org/officeDocument/2006/relationships/tags" Target="../tags/tag187.xml"/><Relationship Id="rId22" Type="http://schemas.openxmlformats.org/officeDocument/2006/relationships/image" Target="../media/image25.png"/><Relationship Id="rId21" Type="http://schemas.openxmlformats.org/officeDocument/2006/relationships/tags" Target="../tags/tag186.xml"/><Relationship Id="rId20" Type="http://schemas.openxmlformats.org/officeDocument/2006/relationships/image" Target="../media/image24.png"/><Relationship Id="rId2" Type="http://schemas.openxmlformats.org/officeDocument/2006/relationships/tags" Target="../tags/tag174.xml"/><Relationship Id="rId19" Type="http://schemas.openxmlformats.org/officeDocument/2006/relationships/tags" Target="../tags/tag185.xml"/><Relationship Id="rId18" Type="http://schemas.openxmlformats.org/officeDocument/2006/relationships/image" Target="../media/image23.png"/><Relationship Id="rId17" Type="http://schemas.openxmlformats.org/officeDocument/2006/relationships/tags" Target="../tags/tag184.xml"/><Relationship Id="rId16" Type="http://schemas.openxmlformats.org/officeDocument/2006/relationships/image" Target="../media/image22.png"/><Relationship Id="rId15" Type="http://schemas.openxmlformats.org/officeDocument/2006/relationships/tags" Target="../tags/tag183.xml"/><Relationship Id="rId14" Type="http://schemas.openxmlformats.org/officeDocument/2006/relationships/image" Target="../media/image21.png"/><Relationship Id="rId13" Type="http://schemas.openxmlformats.org/officeDocument/2006/relationships/tags" Target="../tags/tag182.xml"/><Relationship Id="rId12" Type="http://schemas.openxmlformats.org/officeDocument/2006/relationships/image" Target="../media/image20.png"/><Relationship Id="rId11" Type="http://schemas.openxmlformats.org/officeDocument/2006/relationships/tags" Target="../tags/tag181.xml"/><Relationship Id="rId10" Type="http://schemas.openxmlformats.org/officeDocument/2006/relationships/image" Target="../media/image19.png"/><Relationship Id="rId1" Type="http://schemas.openxmlformats.org/officeDocument/2006/relationships/tags" Target="../tags/tag173.xml"/></Relationships>
</file>

<file path=ppt/slides/_rels/slide16.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image" Target="../media/image2.png"/><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6" Type="http://schemas.openxmlformats.org/officeDocument/2006/relationships/notesSlide" Target="../notesSlides/notesSlide16.xml"/><Relationship Id="rId25" Type="http://schemas.openxmlformats.org/officeDocument/2006/relationships/slideLayout" Target="../slideLayouts/slideLayout1.xml"/><Relationship Id="rId24" Type="http://schemas.openxmlformats.org/officeDocument/2006/relationships/image" Target="../media/image34.png"/><Relationship Id="rId23" Type="http://schemas.openxmlformats.org/officeDocument/2006/relationships/tags" Target="../tags/tag202.xml"/><Relationship Id="rId22" Type="http://schemas.openxmlformats.org/officeDocument/2006/relationships/image" Target="../media/image33.png"/><Relationship Id="rId21" Type="http://schemas.openxmlformats.org/officeDocument/2006/relationships/tags" Target="../tags/tag201.xml"/><Relationship Id="rId20" Type="http://schemas.openxmlformats.org/officeDocument/2006/relationships/image" Target="../media/image32.png"/><Relationship Id="rId2" Type="http://schemas.openxmlformats.org/officeDocument/2006/relationships/tags" Target="../tags/tag189.xml"/><Relationship Id="rId19" Type="http://schemas.openxmlformats.org/officeDocument/2006/relationships/tags" Target="../tags/tag200.xml"/><Relationship Id="rId18" Type="http://schemas.openxmlformats.org/officeDocument/2006/relationships/image" Target="../media/image31.png"/><Relationship Id="rId17" Type="http://schemas.openxmlformats.org/officeDocument/2006/relationships/tags" Target="../tags/tag199.xml"/><Relationship Id="rId16" Type="http://schemas.openxmlformats.org/officeDocument/2006/relationships/image" Target="../media/image30.png"/><Relationship Id="rId15" Type="http://schemas.openxmlformats.org/officeDocument/2006/relationships/tags" Target="../tags/tag198.xml"/><Relationship Id="rId14" Type="http://schemas.openxmlformats.org/officeDocument/2006/relationships/image" Target="../media/image29.png"/><Relationship Id="rId13" Type="http://schemas.openxmlformats.org/officeDocument/2006/relationships/tags" Target="../tags/tag197.xml"/><Relationship Id="rId12" Type="http://schemas.openxmlformats.org/officeDocument/2006/relationships/image" Target="../media/image28.png"/><Relationship Id="rId11" Type="http://schemas.openxmlformats.org/officeDocument/2006/relationships/tags" Target="../tags/tag196.xml"/><Relationship Id="rId10" Type="http://schemas.openxmlformats.org/officeDocument/2006/relationships/image" Target="../media/image27.png"/><Relationship Id="rId1" Type="http://schemas.openxmlformats.org/officeDocument/2006/relationships/tags" Target="../tags/tag188.xml"/></Relationships>
</file>

<file path=ppt/slides/_rels/slide17.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image" Target="../media/image2.png"/><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3" Type="http://schemas.openxmlformats.org/officeDocument/2006/relationships/notesSlide" Target="../notesSlides/notesSlide17.xml"/><Relationship Id="rId12" Type="http://schemas.openxmlformats.org/officeDocument/2006/relationships/slideLayout" Target="../slideLayouts/slideLayout12.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tags" Target="../tags/tag203.xml"/></Relationships>
</file>

<file path=ppt/slides/_rels/slide18.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4" Type="http://schemas.openxmlformats.org/officeDocument/2006/relationships/notesSlide" Target="../notesSlides/notesSlide18.xml"/><Relationship Id="rId23" Type="http://schemas.openxmlformats.org/officeDocument/2006/relationships/slideLayout" Target="../slideLayouts/slideLayout7.xml"/><Relationship Id="rId22" Type="http://schemas.openxmlformats.org/officeDocument/2006/relationships/image" Target="../media/image2.png"/><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14.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tags" Target="../tags/tag228.xml"/><Relationship Id="rId15" Type="http://schemas.openxmlformats.org/officeDocument/2006/relationships/tags" Target="../tags/tag227.xml"/><Relationship Id="rId14" Type="http://schemas.openxmlformats.org/officeDocument/2006/relationships/tags" Target="../tags/tag226.xml"/><Relationship Id="rId13" Type="http://schemas.openxmlformats.org/officeDocument/2006/relationships/tags" Target="../tags/tag225.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19.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1" Type="http://schemas.openxmlformats.org/officeDocument/2006/relationships/notesSlide" Target="../notesSlides/notesSlide19.xml"/><Relationship Id="rId10" Type="http://schemas.openxmlformats.org/officeDocument/2006/relationships/slideLayout" Target="../slideLayouts/slideLayout7.xml"/><Relationship Id="rId1" Type="http://schemas.openxmlformats.org/officeDocument/2006/relationships/tags" Target="../tags/tag234.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4" Type="http://schemas.openxmlformats.org/officeDocument/2006/relationships/notesSlide" Target="../notesSlides/notesSlide20.xml"/><Relationship Id="rId23" Type="http://schemas.openxmlformats.org/officeDocument/2006/relationships/slideLayout" Target="../slideLayouts/slideLayout7.xml"/><Relationship Id="rId22" Type="http://schemas.openxmlformats.org/officeDocument/2006/relationships/tags" Target="../tags/tag263.xml"/><Relationship Id="rId21" Type="http://schemas.openxmlformats.org/officeDocument/2006/relationships/tags" Target="../tags/tag262.xml"/><Relationship Id="rId20" Type="http://schemas.openxmlformats.org/officeDocument/2006/relationships/tags" Target="../tags/tag261.xml"/><Relationship Id="rId2" Type="http://schemas.openxmlformats.org/officeDocument/2006/relationships/tags" Target="../tags/tag244.xml"/><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image" Target="../media/image2.png"/><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21.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8" Type="http://schemas.openxmlformats.org/officeDocument/2006/relationships/notesSlide" Target="../notesSlides/notesSlide21.xml"/><Relationship Id="rId17" Type="http://schemas.openxmlformats.org/officeDocument/2006/relationships/slideLayout" Target="../slideLayouts/slideLayout7.xml"/><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image" Target="../media/image2.png"/><Relationship Id="rId1" Type="http://schemas.openxmlformats.org/officeDocument/2006/relationships/tags" Target="../tags/tag26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s>
</file>

<file path=ppt/slides/_rels/slide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6" Type="http://schemas.openxmlformats.org/officeDocument/2006/relationships/notesSlide" Target="../notesSlides/notesSlide4.xml"/><Relationship Id="rId25" Type="http://schemas.openxmlformats.org/officeDocument/2006/relationships/slideLayout" Target="../slideLayouts/slideLayout1.xml"/><Relationship Id="rId24" Type="http://schemas.openxmlformats.org/officeDocument/2006/relationships/image" Target="../media/image6.png"/><Relationship Id="rId23" Type="http://schemas.openxmlformats.org/officeDocument/2006/relationships/tags" Target="../tags/tag42.xml"/><Relationship Id="rId22" Type="http://schemas.openxmlformats.org/officeDocument/2006/relationships/image" Target="../media/image5.png"/><Relationship Id="rId21" Type="http://schemas.openxmlformats.org/officeDocument/2006/relationships/tags" Target="../tags/tag41.xml"/><Relationship Id="rId20" Type="http://schemas.openxmlformats.org/officeDocument/2006/relationships/image" Target="../media/image4.jpeg"/><Relationship Id="rId2" Type="http://schemas.openxmlformats.org/officeDocument/2006/relationships/tags" Target="../tags/tag25.xml"/><Relationship Id="rId19" Type="http://schemas.openxmlformats.org/officeDocument/2006/relationships/image" Target="../media/image3.jpeg"/><Relationship Id="rId18" Type="http://schemas.openxmlformats.org/officeDocument/2006/relationships/image" Target="../media/image2.png"/><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5.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2.png"/><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3" Type="http://schemas.openxmlformats.org/officeDocument/2006/relationships/notesSlide" Target="../notesSlides/notesSlide5.xml"/><Relationship Id="rId12" Type="http://schemas.openxmlformats.org/officeDocument/2006/relationships/slideLayout" Target="../slideLayouts/slideLayout1.xml"/><Relationship Id="rId11" Type="http://schemas.openxmlformats.org/officeDocument/2006/relationships/image" Target="../media/image8.jpeg"/><Relationship Id="rId10" Type="http://schemas.openxmlformats.org/officeDocument/2006/relationships/image" Target="../media/image7.png"/><Relationship Id="rId1" Type="http://schemas.openxmlformats.org/officeDocument/2006/relationships/tags" Target="../tags/tag43.xml"/></Relationships>
</file>

<file path=ppt/slides/_rels/slide6.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8" Type="http://schemas.openxmlformats.org/officeDocument/2006/relationships/notesSlide" Target="../notesSlides/notesSlide6.xml"/><Relationship Id="rId27" Type="http://schemas.openxmlformats.org/officeDocument/2006/relationships/slideLayout" Target="../slideLayouts/slideLayout7.xml"/><Relationship Id="rId26" Type="http://schemas.openxmlformats.org/officeDocument/2006/relationships/tags" Target="../tags/tag75.xml"/><Relationship Id="rId25" Type="http://schemas.openxmlformats.org/officeDocument/2006/relationships/image" Target="../media/image2.png"/><Relationship Id="rId24" Type="http://schemas.openxmlformats.org/officeDocument/2006/relationships/tags" Target="../tags/tag74.xml"/><Relationship Id="rId23" Type="http://schemas.openxmlformats.org/officeDocument/2006/relationships/tags" Target="../tags/tag73.xml"/><Relationship Id="rId22" Type="http://schemas.openxmlformats.org/officeDocument/2006/relationships/tags" Target="../tags/tag72.xml"/><Relationship Id="rId21" Type="http://schemas.openxmlformats.org/officeDocument/2006/relationships/tags" Target="../tags/tag71.xml"/><Relationship Id="rId20" Type="http://schemas.openxmlformats.org/officeDocument/2006/relationships/tags" Target="../tags/tag70.xml"/><Relationship Id="rId2" Type="http://schemas.openxmlformats.org/officeDocument/2006/relationships/tags" Target="../tags/tag52.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tags" Target="../tags/tag80.xml"/><Relationship Id="rId5" Type="http://schemas.openxmlformats.org/officeDocument/2006/relationships/image" Target="../media/image2.png"/><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tags" Target="../tags/tag81.xml"/></Relationships>
</file>

<file path=ppt/slides/_rels/slide9.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2" Type="http://schemas.openxmlformats.org/officeDocument/2006/relationships/notesSlide" Target="../notesSlides/notesSlide9.xml"/><Relationship Id="rId21" Type="http://schemas.openxmlformats.org/officeDocument/2006/relationships/slideLayout" Target="../slideLayouts/slideLayout7.xml"/><Relationship Id="rId20" Type="http://schemas.openxmlformats.org/officeDocument/2006/relationships/image" Target="../media/image12.png"/><Relationship Id="rId2" Type="http://schemas.openxmlformats.org/officeDocument/2006/relationships/tags" Target="../tags/tag91.xml"/><Relationship Id="rId19" Type="http://schemas.openxmlformats.org/officeDocument/2006/relationships/tags" Target="../tags/tag105.xml"/><Relationship Id="rId18" Type="http://schemas.openxmlformats.org/officeDocument/2006/relationships/image" Target="../media/image11.png"/><Relationship Id="rId17" Type="http://schemas.openxmlformats.org/officeDocument/2006/relationships/tags" Target="../tags/tag104.xml"/><Relationship Id="rId16" Type="http://schemas.openxmlformats.org/officeDocument/2006/relationships/image" Target="../media/image10.png"/><Relationship Id="rId15" Type="http://schemas.openxmlformats.org/officeDocument/2006/relationships/tags" Target="../tags/tag103.xml"/><Relationship Id="rId14" Type="http://schemas.openxmlformats.org/officeDocument/2006/relationships/image" Target="../media/image2.png"/><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A-稻壳儿搜索【幻雨工作室】_2"/>
          <p:cNvSpPr/>
          <p:nvPr>
            <p:custDataLst>
              <p:tags r:id="rId1"/>
            </p:custDataLst>
          </p:nvPr>
        </p:nvSpPr>
        <p:spPr>
          <a:xfrm>
            <a:off x="4770755" y="4579620"/>
            <a:ext cx="6116955" cy="812165"/>
          </a:xfrm>
          <a:prstGeom prst="rect">
            <a:avLst/>
          </a:prstGeom>
        </p:spPr>
        <p:txBody>
          <a:bodyPr wrap="square">
            <a:noAutofit/>
          </a:bodyPr>
          <a:lstStyle/>
          <a:p>
            <a:pPr>
              <a:lnSpc>
                <a:spcPct val="200000"/>
              </a:lnSpc>
            </a:pP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答辩人：胡智博</a:t>
            </a:r>
            <a:r>
              <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     </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指导</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教师：</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曹丽琴</a:t>
            </a:r>
            <a:endPar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7" name="PA-稻壳儿搜索【幻雨工作室】_3"/>
          <p:cNvSpPr txBox="1">
            <a:spLocks noChangeArrowheads="1"/>
          </p:cNvSpPr>
          <p:nvPr>
            <p:custDataLst>
              <p:tags r:id="rId2"/>
            </p:custDataLst>
          </p:nvPr>
        </p:nvSpPr>
        <p:spPr bwMode="auto">
          <a:xfrm>
            <a:off x="3727450" y="2609850"/>
            <a:ext cx="7865745" cy="228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sz="4800" spc="300" dirty="0">
                <a:solidFill>
                  <a:srgbClr val="123539"/>
                </a:solidFill>
                <a:latin typeface="微软雅黑" panose="020B0503020204020204" pitchFamily="34" charset="-122"/>
              </a:rPr>
              <a:t>基于</a:t>
            </a:r>
            <a:r>
              <a:rPr sz="4800" spc="300" dirty="0">
                <a:solidFill>
                  <a:srgbClr val="123539"/>
                </a:solidFill>
                <a:latin typeface="微软雅黑" panose="020B0503020204020204" pitchFamily="34" charset="-122"/>
              </a:rPr>
              <a:t>深度学习的老旧照片质量增强研究</a:t>
            </a:r>
            <a:endParaRPr sz="4800" spc="300" dirty="0">
              <a:solidFill>
                <a:srgbClr val="123539"/>
              </a:solidFill>
              <a:latin typeface="微软雅黑" panose="020B0503020204020204" pitchFamily="34" charset="-122"/>
            </a:endParaRPr>
          </a:p>
        </p:txBody>
      </p:sp>
      <p:sp>
        <p:nvSpPr>
          <p:cNvPr id="3" name="PA-矩形 2"/>
          <p:cNvSpPr/>
          <p:nvPr>
            <p:custDataLst>
              <p:tags r:id="rId3"/>
            </p:custDataLst>
          </p:nvPr>
        </p:nvSpPr>
        <p:spPr>
          <a:xfrm>
            <a:off x="1408386" y="943303"/>
            <a:ext cx="1860331" cy="4971394"/>
          </a:xfrm>
          <a:prstGeom prst="rect">
            <a:avLst/>
          </a:prstGeom>
          <a:solidFill>
            <a:srgbClr val="3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43" name="PA-research_180415"/>
          <p:cNvSpPr>
            <a:spLocks noChangeAspect="1"/>
          </p:cNvSpPr>
          <p:nvPr>
            <p:custDataLst>
              <p:tags r:id="rId4"/>
            </p:custDataLst>
          </p:nvPr>
        </p:nvSpPr>
        <p:spPr bwMode="auto">
          <a:xfrm>
            <a:off x="2529378" y="1305526"/>
            <a:ext cx="470481" cy="609684"/>
          </a:xfrm>
          <a:custGeom>
            <a:avLst/>
            <a:gdLst>
              <a:gd name="connsiteX0" fmla="*/ 187633 w 468413"/>
              <a:gd name="connsiteY0" fmla="*/ 448867 h 607004"/>
              <a:gd name="connsiteX1" fmla="*/ 358190 w 468413"/>
              <a:gd name="connsiteY1" fmla="*/ 448867 h 607004"/>
              <a:gd name="connsiteX2" fmla="*/ 358190 w 468413"/>
              <a:gd name="connsiteY2" fmla="*/ 467708 h 607004"/>
              <a:gd name="connsiteX3" fmla="*/ 187633 w 468413"/>
              <a:gd name="connsiteY3" fmla="*/ 467708 h 607004"/>
              <a:gd name="connsiteX4" fmla="*/ 110153 w 468413"/>
              <a:gd name="connsiteY4" fmla="*/ 448867 h 607004"/>
              <a:gd name="connsiteX5" fmla="*/ 156656 w 468413"/>
              <a:gd name="connsiteY5" fmla="*/ 448867 h 607004"/>
              <a:gd name="connsiteX6" fmla="*/ 156656 w 468413"/>
              <a:gd name="connsiteY6" fmla="*/ 467708 h 607004"/>
              <a:gd name="connsiteX7" fmla="*/ 110153 w 468413"/>
              <a:gd name="connsiteY7" fmla="*/ 467708 h 607004"/>
              <a:gd name="connsiteX8" fmla="*/ 187633 w 468413"/>
              <a:gd name="connsiteY8" fmla="*/ 356003 h 607004"/>
              <a:gd name="connsiteX9" fmla="*/ 358190 w 468413"/>
              <a:gd name="connsiteY9" fmla="*/ 356003 h 607004"/>
              <a:gd name="connsiteX10" fmla="*/ 358190 w 468413"/>
              <a:gd name="connsiteY10" fmla="*/ 374844 h 607004"/>
              <a:gd name="connsiteX11" fmla="*/ 187633 w 468413"/>
              <a:gd name="connsiteY11" fmla="*/ 374844 h 607004"/>
              <a:gd name="connsiteX12" fmla="*/ 110153 w 468413"/>
              <a:gd name="connsiteY12" fmla="*/ 356003 h 607004"/>
              <a:gd name="connsiteX13" fmla="*/ 156656 w 468413"/>
              <a:gd name="connsiteY13" fmla="*/ 356003 h 607004"/>
              <a:gd name="connsiteX14" fmla="*/ 156656 w 468413"/>
              <a:gd name="connsiteY14" fmla="*/ 374844 h 607004"/>
              <a:gd name="connsiteX15" fmla="*/ 110153 w 468413"/>
              <a:gd name="connsiteY15" fmla="*/ 374844 h 607004"/>
              <a:gd name="connsiteX16" fmla="*/ 187633 w 468413"/>
              <a:gd name="connsiteY16" fmla="*/ 263209 h 607004"/>
              <a:gd name="connsiteX17" fmla="*/ 358190 w 468413"/>
              <a:gd name="connsiteY17" fmla="*/ 263209 h 607004"/>
              <a:gd name="connsiteX18" fmla="*/ 358190 w 468413"/>
              <a:gd name="connsiteY18" fmla="*/ 281979 h 607004"/>
              <a:gd name="connsiteX19" fmla="*/ 187633 w 468413"/>
              <a:gd name="connsiteY19" fmla="*/ 281979 h 607004"/>
              <a:gd name="connsiteX20" fmla="*/ 110153 w 468413"/>
              <a:gd name="connsiteY20" fmla="*/ 263209 h 607004"/>
              <a:gd name="connsiteX21" fmla="*/ 156656 w 468413"/>
              <a:gd name="connsiteY21" fmla="*/ 263209 h 607004"/>
              <a:gd name="connsiteX22" fmla="*/ 156656 w 468413"/>
              <a:gd name="connsiteY22" fmla="*/ 281979 h 607004"/>
              <a:gd name="connsiteX23" fmla="*/ 110153 w 468413"/>
              <a:gd name="connsiteY23" fmla="*/ 281979 h 607004"/>
              <a:gd name="connsiteX24" fmla="*/ 187633 w 468413"/>
              <a:gd name="connsiteY24" fmla="*/ 170274 h 607004"/>
              <a:gd name="connsiteX25" fmla="*/ 358190 w 468413"/>
              <a:gd name="connsiteY25" fmla="*/ 170274 h 607004"/>
              <a:gd name="connsiteX26" fmla="*/ 358190 w 468413"/>
              <a:gd name="connsiteY26" fmla="*/ 189044 h 607004"/>
              <a:gd name="connsiteX27" fmla="*/ 187633 w 468413"/>
              <a:gd name="connsiteY27" fmla="*/ 189044 h 607004"/>
              <a:gd name="connsiteX28" fmla="*/ 110153 w 468413"/>
              <a:gd name="connsiteY28" fmla="*/ 170274 h 607004"/>
              <a:gd name="connsiteX29" fmla="*/ 156656 w 468413"/>
              <a:gd name="connsiteY29" fmla="*/ 170274 h 607004"/>
              <a:gd name="connsiteX30" fmla="*/ 156656 w 468413"/>
              <a:gd name="connsiteY30" fmla="*/ 189044 h 607004"/>
              <a:gd name="connsiteX31" fmla="*/ 110153 w 468413"/>
              <a:gd name="connsiteY31" fmla="*/ 189044 h 607004"/>
              <a:gd name="connsiteX32" fmla="*/ 73013 w 468413"/>
              <a:gd name="connsiteY32" fmla="*/ 96229 h 607004"/>
              <a:gd name="connsiteX33" fmla="*/ 73013 w 468413"/>
              <a:gd name="connsiteY33" fmla="*/ 534009 h 607004"/>
              <a:gd name="connsiteX34" fmla="*/ 395306 w 468413"/>
              <a:gd name="connsiteY34" fmla="*/ 534009 h 607004"/>
              <a:gd name="connsiteX35" fmla="*/ 395306 w 468413"/>
              <a:gd name="connsiteY35" fmla="*/ 96229 h 607004"/>
              <a:gd name="connsiteX36" fmla="*/ 365724 w 468413"/>
              <a:gd name="connsiteY36" fmla="*/ 96229 h 607004"/>
              <a:gd name="connsiteX37" fmla="*/ 342737 w 468413"/>
              <a:gd name="connsiteY37" fmla="*/ 111655 h 607004"/>
              <a:gd name="connsiteX38" fmla="*/ 125676 w 468413"/>
              <a:gd name="connsiteY38" fmla="*/ 111655 h 607004"/>
              <a:gd name="connsiteX39" fmla="*/ 102595 w 468413"/>
              <a:gd name="connsiteY39" fmla="*/ 96229 h 607004"/>
              <a:gd name="connsiteX40" fmla="*/ 18842 w 468413"/>
              <a:gd name="connsiteY40" fmla="*/ 49760 h 607004"/>
              <a:gd name="connsiteX41" fmla="*/ 18842 w 468413"/>
              <a:gd name="connsiteY41" fmla="*/ 588191 h 607004"/>
              <a:gd name="connsiteX42" fmla="*/ 449571 w 468413"/>
              <a:gd name="connsiteY42" fmla="*/ 588191 h 607004"/>
              <a:gd name="connsiteX43" fmla="*/ 449571 w 468413"/>
              <a:gd name="connsiteY43" fmla="*/ 49760 h 607004"/>
              <a:gd name="connsiteX44" fmla="*/ 367608 w 468413"/>
              <a:gd name="connsiteY44" fmla="*/ 49760 h 607004"/>
              <a:gd name="connsiteX45" fmla="*/ 367608 w 468413"/>
              <a:gd name="connsiteY45" fmla="*/ 77416 h 607004"/>
              <a:gd name="connsiteX46" fmla="*/ 414148 w 468413"/>
              <a:gd name="connsiteY46" fmla="*/ 77416 h 607004"/>
              <a:gd name="connsiteX47" fmla="*/ 414148 w 468413"/>
              <a:gd name="connsiteY47" fmla="*/ 552823 h 607004"/>
              <a:gd name="connsiteX48" fmla="*/ 54171 w 468413"/>
              <a:gd name="connsiteY48" fmla="*/ 552823 h 607004"/>
              <a:gd name="connsiteX49" fmla="*/ 54171 w 468413"/>
              <a:gd name="connsiteY49" fmla="*/ 77416 h 607004"/>
              <a:gd name="connsiteX50" fmla="*/ 100710 w 468413"/>
              <a:gd name="connsiteY50" fmla="*/ 77416 h 607004"/>
              <a:gd name="connsiteX51" fmla="*/ 100710 w 468413"/>
              <a:gd name="connsiteY51" fmla="*/ 49760 h 607004"/>
              <a:gd name="connsiteX52" fmla="*/ 164417 w 468413"/>
              <a:gd name="connsiteY52" fmla="*/ 46432 h 607004"/>
              <a:gd name="connsiteX53" fmla="*/ 303925 w 468413"/>
              <a:gd name="connsiteY53" fmla="*/ 46432 h 607004"/>
              <a:gd name="connsiteX54" fmla="*/ 303925 w 468413"/>
              <a:gd name="connsiteY54" fmla="*/ 65273 h 607004"/>
              <a:gd name="connsiteX55" fmla="*/ 164417 w 468413"/>
              <a:gd name="connsiteY55" fmla="*/ 65273 h 607004"/>
              <a:gd name="connsiteX56" fmla="*/ 125676 w 468413"/>
              <a:gd name="connsiteY56" fmla="*/ 18813 h 607004"/>
              <a:gd name="connsiteX57" fmla="*/ 119552 w 468413"/>
              <a:gd name="connsiteY57" fmla="*/ 24927 h 607004"/>
              <a:gd name="connsiteX58" fmla="*/ 119552 w 468413"/>
              <a:gd name="connsiteY58" fmla="*/ 86822 h 607004"/>
              <a:gd name="connsiteX59" fmla="*/ 125676 w 468413"/>
              <a:gd name="connsiteY59" fmla="*/ 92842 h 607004"/>
              <a:gd name="connsiteX60" fmla="*/ 342737 w 468413"/>
              <a:gd name="connsiteY60" fmla="*/ 92842 h 607004"/>
              <a:gd name="connsiteX61" fmla="*/ 348766 w 468413"/>
              <a:gd name="connsiteY61" fmla="*/ 86822 h 607004"/>
              <a:gd name="connsiteX62" fmla="*/ 348766 w 468413"/>
              <a:gd name="connsiteY62" fmla="*/ 24927 h 607004"/>
              <a:gd name="connsiteX63" fmla="*/ 342737 w 468413"/>
              <a:gd name="connsiteY63" fmla="*/ 18813 h 607004"/>
              <a:gd name="connsiteX64" fmla="*/ 125676 w 468413"/>
              <a:gd name="connsiteY64" fmla="*/ 0 h 607004"/>
              <a:gd name="connsiteX65" fmla="*/ 342737 w 468413"/>
              <a:gd name="connsiteY65" fmla="*/ 0 h 607004"/>
              <a:gd name="connsiteX66" fmla="*/ 367608 w 468413"/>
              <a:gd name="connsiteY66" fmla="*/ 24927 h 607004"/>
              <a:gd name="connsiteX67" fmla="*/ 367608 w 468413"/>
              <a:gd name="connsiteY67" fmla="*/ 30947 h 607004"/>
              <a:gd name="connsiteX68" fmla="*/ 468413 w 468413"/>
              <a:gd name="connsiteY68" fmla="*/ 30947 h 607004"/>
              <a:gd name="connsiteX69" fmla="*/ 468413 w 468413"/>
              <a:gd name="connsiteY69" fmla="*/ 607004 h 607004"/>
              <a:gd name="connsiteX70" fmla="*/ 0 w 468413"/>
              <a:gd name="connsiteY70" fmla="*/ 607004 h 607004"/>
              <a:gd name="connsiteX71" fmla="*/ 0 w 468413"/>
              <a:gd name="connsiteY71" fmla="*/ 30947 h 607004"/>
              <a:gd name="connsiteX72" fmla="*/ 100710 w 468413"/>
              <a:gd name="connsiteY72" fmla="*/ 30947 h 607004"/>
              <a:gd name="connsiteX73" fmla="*/ 100710 w 468413"/>
              <a:gd name="connsiteY73" fmla="*/ 24927 h 607004"/>
              <a:gd name="connsiteX74" fmla="*/ 125676 w 468413"/>
              <a:gd name="connsiteY7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68413" h="607004">
                <a:moveTo>
                  <a:pt x="187633" y="448867"/>
                </a:moveTo>
                <a:lnTo>
                  <a:pt x="358190" y="448867"/>
                </a:lnTo>
                <a:lnTo>
                  <a:pt x="358190" y="467708"/>
                </a:lnTo>
                <a:lnTo>
                  <a:pt x="187633" y="467708"/>
                </a:lnTo>
                <a:close/>
                <a:moveTo>
                  <a:pt x="110153" y="448867"/>
                </a:moveTo>
                <a:lnTo>
                  <a:pt x="156656" y="448867"/>
                </a:lnTo>
                <a:lnTo>
                  <a:pt x="156656" y="467708"/>
                </a:lnTo>
                <a:lnTo>
                  <a:pt x="110153" y="467708"/>
                </a:lnTo>
                <a:close/>
                <a:moveTo>
                  <a:pt x="187633" y="356003"/>
                </a:moveTo>
                <a:lnTo>
                  <a:pt x="358190" y="356003"/>
                </a:lnTo>
                <a:lnTo>
                  <a:pt x="358190" y="374844"/>
                </a:lnTo>
                <a:lnTo>
                  <a:pt x="187633" y="374844"/>
                </a:lnTo>
                <a:close/>
                <a:moveTo>
                  <a:pt x="110153" y="356003"/>
                </a:moveTo>
                <a:lnTo>
                  <a:pt x="156656" y="356003"/>
                </a:lnTo>
                <a:lnTo>
                  <a:pt x="156656" y="374844"/>
                </a:lnTo>
                <a:lnTo>
                  <a:pt x="110153" y="374844"/>
                </a:lnTo>
                <a:close/>
                <a:moveTo>
                  <a:pt x="187633" y="263209"/>
                </a:moveTo>
                <a:lnTo>
                  <a:pt x="358190" y="263209"/>
                </a:lnTo>
                <a:lnTo>
                  <a:pt x="358190" y="281979"/>
                </a:lnTo>
                <a:lnTo>
                  <a:pt x="187633" y="281979"/>
                </a:lnTo>
                <a:close/>
                <a:moveTo>
                  <a:pt x="110153" y="263209"/>
                </a:moveTo>
                <a:lnTo>
                  <a:pt x="156656" y="263209"/>
                </a:lnTo>
                <a:lnTo>
                  <a:pt x="156656" y="281979"/>
                </a:lnTo>
                <a:lnTo>
                  <a:pt x="110153" y="281979"/>
                </a:lnTo>
                <a:close/>
                <a:moveTo>
                  <a:pt x="187633" y="170274"/>
                </a:moveTo>
                <a:lnTo>
                  <a:pt x="358190" y="170274"/>
                </a:lnTo>
                <a:lnTo>
                  <a:pt x="358190" y="189044"/>
                </a:lnTo>
                <a:lnTo>
                  <a:pt x="187633" y="189044"/>
                </a:lnTo>
                <a:close/>
                <a:moveTo>
                  <a:pt x="110153" y="170274"/>
                </a:moveTo>
                <a:lnTo>
                  <a:pt x="156656" y="170274"/>
                </a:lnTo>
                <a:lnTo>
                  <a:pt x="156656" y="189044"/>
                </a:lnTo>
                <a:lnTo>
                  <a:pt x="110153" y="189044"/>
                </a:lnTo>
                <a:close/>
                <a:moveTo>
                  <a:pt x="73013" y="96229"/>
                </a:moveTo>
                <a:lnTo>
                  <a:pt x="73013" y="534009"/>
                </a:lnTo>
                <a:lnTo>
                  <a:pt x="395306" y="534009"/>
                </a:lnTo>
                <a:lnTo>
                  <a:pt x="395306" y="96229"/>
                </a:lnTo>
                <a:lnTo>
                  <a:pt x="365724" y="96229"/>
                </a:lnTo>
                <a:cubicBezTo>
                  <a:pt x="362050" y="105259"/>
                  <a:pt x="353100" y="111655"/>
                  <a:pt x="342737" y="111655"/>
                </a:cubicBezTo>
                <a:lnTo>
                  <a:pt x="125676" y="111655"/>
                </a:lnTo>
                <a:cubicBezTo>
                  <a:pt x="115219" y="111655"/>
                  <a:pt x="106269" y="105259"/>
                  <a:pt x="102595" y="96229"/>
                </a:cubicBezTo>
                <a:close/>
                <a:moveTo>
                  <a:pt x="18842" y="49760"/>
                </a:moveTo>
                <a:lnTo>
                  <a:pt x="18842" y="588191"/>
                </a:lnTo>
                <a:lnTo>
                  <a:pt x="449571" y="588191"/>
                </a:lnTo>
                <a:lnTo>
                  <a:pt x="449571" y="49760"/>
                </a:lnTo>
                <a:lnTo>
                  <a:pt x="367608" y="49760"/>
                </a:lnTo>
                <a:lnTo>
                  <a:pt x="367608" y="77416"/>
                </a:lnTo>
                <a:lnTo>
                  <a:pt x="414148" y="77416"/>
                </a:lnTo>
                <a:lnTo>
                  <a:pt x="414148" y="552823"/>
                </a:lnTo>
                <a:lnTo>
                  <a:pt x="54171" y="552823"/>
                </a:lnTo>
                <a:lnTo>
                  <a:pt x="54171" y="77416"/>
                </a:lnTo>
                <a:lnTo>
                  <a:pt x="100710" y="77416"/>
                </a:lnTo>
                <a:lnTo>
                  <a:pt x="100710" y="49760"/>
                </a:lnTo>
                <a:close/>
                <a:moveTo>
                  <a:pt x="164417" y="46432"/>
                </a:moveTo>
                <a:lnTo>
                  <a:pt x="303925" y="46432"/>
                </a:lnTo>
                <a:lnTo>
                  <a:pt x="303925" y="65273"/>
                </a:lnTo>
                <a:lnTo>
                  <a:pt x="164417" y="65273"/>
                </a:lnTo>
                <a:close/>
                <a:moveTo>
                  <a:pt x="125676" y="18813"/>
                </a:moveTo>
                <a:cubicBezTo>
                  <a:pt x="122379" y="18813"/>
                  <a:pt x="119552" y="21635"/>
                  <a:pt x="119552" y="24927"/>
                </a:cubicBezTo>
                <a:lnTo>
                  <a:pt x="119552" y="86822"/>
                </a:lnTo>
                <a:cubicBezTo>
                  <a:pt x="119552" y="90114"/>
                  <a:pt x="122379" y="92842"/>
                  <a:pt x="125676" y="92842"/>
                </a:cubicBezTo>
                <a:lnTo>
                  <a:pt x="342737" y="92842"/>
                </a:lnTo>
                <a:cubicBezTo>
                  <a:pt x="346034" y="92842"/>
                  <a:pt x="348766" y="90114"/>
                  <a:pt x="348766" y="86822"/>
                </a:cubicBezTo>
                <a:lnTo>
                  <a:pt x="348766" y="24927"/>
                </a:lnTo>
                <a:cubicBezTo>
                  <a:pt x="348766" y="21635"/>
                  <a:pt x="346034" y="18813"/>
                  <a:pt x="342737" y="18813"/>
                </a:cubicBezTo>
                <a:close/>
                <a:moveTo>
                  <a:pt x="125676" y="0"/>
                </a:moveTo>
                <a:lnTo>
                  <a:pt x="342737" y="0"/>
                </a:lnTo>
                <a:cubicBezTo>
                  <a:pt x="356397" y="0"/>
                  <a:pt x="367608" y="11194"/>
                  <a:pt x="367608" y="24927"/>
                </a:cubicBezTo>
                <a:lnTo>
                  <a:pt x="367608" y="30947"/>
                </a:lnTo>
                <a:lnTo>
                  <a:pt x="468413" y="30947"/>
                </a:lnTo>
                <a:lnTo>
                  <a:pt x="468413" y="607004"/>
                </a:lnTo>
                <a:lnTo>
                  <a:pt x="0" y="607004"/>
                </a:lnTo>
                <a:lnTo>
                  <a:pt x="0" y="30947"/>
                </a:lnTo>
                <a:lnTo>
                  <a:pt x="100710" y="30947"/>
                </a:lnTo>
                <a:lnTo>
                  <a:pt x="100710" y="24927"/>
                </a:lnTo>
                <a:cubicBezTo>
                  <a:pt x="100710" y="11194"/>
                  <a:pt x="111921" y="0"/>
                  <a:pt x="125676" y="0"/>
                </a:cubicBezTo>
                <a:close/>
              </a:path>
            </a:pathLst>
          </a:custGeom>
          <a:solidFill>
            <a:schemeClr val="bg1"/>
          </a:solidFill>
          <a:ln>
            <a:noFill/>
          </a:ln>
        </p:spPr>
        <p:txBody>
          <a:bodyPr/>
          <a:lstStyle/>
          <a:p>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3121" y="1220334"/>
            <a:ext cx="1389751" cy="1389751"/>
          </a:xfrm>
          <a:prstGeom prst="rect">
            <a:avLst/>
          </a:prstGeom>
        </p:spPr>
      </p:pic>
      <p:sp>
        <p:nvSpPr>
          <p:cNvPr id="6" name="灯片编号占位符 5"/>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752">
        <p:random/>
      </p:transition>
    </mc:Choice>
    <mc:Fallback>
      <p:transition spd="slow" advTm="3752">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稻壳儿搜索【幻雨工作室】_11"/>
          <p:cNvSpPr/>
          <p:nvPr>
            <p:custDataLst>
              <p:tags r:id="rId1"/>
            </p:custDataLst>
          </p:nvPr>
        </p:nvSpPr>
        <p:spPr>
          <a:xfrm>
            <a:off x="534035" y="4662170"/>
            <a:ext cx="6000750" cy="645160"/>
          </a:xfrm>
          <a:prstGeom prst="rect">
            <a:avLst/>
          </a:prstGeom>
        </p:spPr>
        <p:txBody>
          <a:bodyPr wrap="square">
            <a:spAutoFit/>
          </a:bodyPr>
          <a:lstStyle/>
          <a:p>
            <a:pPr indent="457200" fontAlgn="auto">
              <a:lnSpc>
                <a:spcPct val="2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基于生成人脸先验的生成对抗网络图像质量增强模型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7" name="PA-稻壳儿搜索【幻雨工作室】_1_1"/>
          <p:cNvSpPr>
            <a:spLocks noChangeArrowheads="1"/>
          </p:cNvSpPr>
          <p:nvPr>
            <p:custDataLst>
              <p:tags r:id="rId2"/>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2</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19" name="PA-稻壳儿搜索【幻雨工作室】_2_1"/>
          <p:cNvSpPr txBox="1"/>
          <p:nvPr>
            <p:custDataLst>
              <p:tags r:id="rId3"/>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研究方法</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5" name="PA-矩形 5_1"/>
          <p:cNvSpPr/>
          <p:nvPr>
            <p:custDataLst>
              <p:tags r:id="rId4"/>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980440" y="1697355"/>
            <a:ext cx="5614670" cy="3228975"/>
          </a:xfrm>
          <a:prstGeom prst="rect">
            <a:avLst/>
          </a:prstGeom>
        </p:spPr>
      </p:pic>
      <p:sp>
        <p:nvSpPr>
          <p:cNvPr id="7" name="灯片编号占位符 6"/>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
        <p:nvSpPr>
          <p:cNvPr id="2" name="文本框 1"/>
          <p:cNvSpPr txBox="1"/>
          <p:nvPr/>
        </p:nvSpPr>
        <p:spPr>
          <a:xfrm>
            <a:off x="7119620" y="1450340"/>
            <a:ext cx="4158615" cy="4307840"/>
          </a:xfrm>
          <a:prstGeom prst="rect">
            <a:avLst/>
          </a:prstGeom>
          <a:noFill/>
        </p:spPr>
        <p:txBody>
          <a:bodyPr wrap="square" rtlCol="0">
            <a:spAutoFit/>
          </a:bodyPr>
          <a:p>
            <a:pPr marL="285750" indent="-285750">
              <a:buFont typeface="Wingdings" panose="05000000000000000000" charset="0"/>
              <a:buChar char="l"/>
            </a:pPr>
            <a:r>
              <a:rPr lang="zh-CN" altLang="en-US" sz="2400"/>
              <a:t>降解去除</a:t>
            </a:r>
            <a:endParaRPr lang="zh-CN" altLang="en-US"/>
          </a:p>
          <a:p>
            <a:pPr indent="0">
              <a:buFont typeface="Wingdings" panose="05000000000000000000" charset="0"/>
              <a:buNone/>
            </a:pPr>
            <a:r>
              <a:rPr lang="en-US" altLang="zh-CN"/>
              <a:t>   </a:t>
            </a:r>
            <a:r>
              <a:rPr lang="zh-CN" altLang="en-US" sz="1600">
                <a:latin typeface="微软雅黑" panose="020B0503020204020204" pitchFamily="34" charset="-122"/>
                <a:ea typeface="微软雅黑" panose="020B0503020204020204" pitchFamily="34" charset="-122"/>
              </a:rPr>
              <a:t>除去退化，提取干净特征。</a:t>
            </a:r>
            <a:endParaRPr lang="zh-CN" altLang="en-US" sz="1600"/>
          </a:p>
          <a:p>
            <a:pPr indent="0">
              <a:buFont typeface="Wingdings" panose="05000000000000000000" charset="0"/>
              <a:buNone/>
            </a:pPr>
            <a:endParaRPr lang="zh-CN" altLang="en-US"/>
          </a:p>
          <a:p>
            <a:pPr marL="285750" indent="-285750">
              <a:buFont typeface="Wingdings" panose="05000000000000000000" charset="0"/>
              <a:buChar char="l"/>
            </a:pPr>
            <a:r>
              <a:rPr lang="zh-CN" altLang="en-US" sz="2400"/>
              <a:t>生成式面部先验</a:t>
            </a:r>
            <a:endParaRPr lang="zh-CN" altLang="en-US" sz="2400"/>
          </a:p>
          <a:p>
            <a:pPr indent="0">
              <a:buFont typeface="Wingdings" panose="05000000000000000000" charset="0"/>
              <a:buNone/>
            </a:pPr>
            <a:r>
              <a:rPr lang="en-US" altLang="zh-CN"/>
              <a:t>   </a:t>
            </a:r>
            <a:r>
              <a:rPr lang="zh-CN" altLang="en-US" sz="1600">
                <a:latin typeface="微软雅黑" panose="020B0503020204020204" pitchFamily="34" charset="-122"/>
                <a:ea typeface="微软雅黑" panose="020B0503020204020204" pitchFamily="34" charset="-122"/>
              </a:rPr>
              <a:t>提供丰富多样的面部细节并提升生成面部的保真度。</a:t>
            </a:r>
            <a:endParaRPr lang="zh-CN" altLang="en-US" sz="1600">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zh-CN" altLang="en-US" sz="1600"/>
          </a:p>
          <a:p>
            <a:pPr marL="285750" indent="-285750">
              <a:buFont typeface="Wingdings" panose="05000000000000000000" charset="0"/>
              <a:buChar char="l"/>
            </a:pPr>
            <a:r>
              <a:rPr lang="zh-CN" altLang="en-US" sz="2400"/>
              <a:t>通道分割空间特征变换</a:t>
            </a:r>
            <a:endParaRPr lang="zh-CN" altLang="en-US" sz="2400"/>
          </a:p>
          <a:p>
            <a:pPr indent="0">
              <a:buFont typeface="Wingdings" panose="05000000000000000000" charset="0"/>
              <a:buNone/>
            </a:pPr>
            <a:r>
              <a:rPr lang="en-US" altLang="zh-CN"/>
              <a:t>   </a:t>
            </a:r>
            <a:r>
              <a:rPr lang="zh-CN" altLang="en-US" sz="1600">
                <a:latin typeface="微软雅黑" panose="020B0503020204020204" pitchFamily="34" charset="-122"/>
                <a:ea typeface="微软雅黑" panose="020B0503020204020204" pitchFamily="34" charset="-122"/>
              </a:rPr>
              <a:t>图像纹理细节的真实度与图像整体的真实度的平衡</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sz="2400"/>
              <a:t>多种损失函数</a:t>
            </a:r>
            <a:endParaRPr lang="zh-CN" altLang="en-US" sz="2400"/>
          </a:p>
          <a:p>
            <a:pPr indent="0">
              <a:buFont typeface="Wingdings" panose="05000000000000000000" charset="0"/>
              <a:buNone/>
            </a:pPr>
            <a:r>
              <a:rPr lang="en-US" altLang="zh-CN" sz="2400"/>
              <a:t>  </a:t>
            </a:r>
            <a:r>
              <a:rPr lang="zh-CN" altLang="en-US" sz="1600">
                <a:latin typeface="微软雅黑" panose="020B0503020204020204" pitchFamily="34" charset="-122"/>
                <a:ea typeface="微软雅黑" panose="020B0503020204020204" pitchFamily="34" charset="-122"/>
              </a:rPr>
              <a:t>从多个角度提升算法对图像整体与局部的质量增强效果</a:t>
            </a: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453">
        <p:random/>
      </p:transition>
    </mc:Choice>
    <mc:Fallback>
      <p:transition spd="slow" advTm="453">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3439"/>
        </a:solidFill>
        <a:effectLst/>
      </p:bgPr>
    </p:bg>
    <p:spTree>
      <p:nvGrpSpPr>
        <p:cNvPr id="1" name=""/>
        <p:cNvGrpSpPr/>
        <p:nvPr/>
      </p:nvGrpSpPr>
      <p:grpSpPr>
        <a:xfrm>
          <a:off x="0" y="0"/>
          <a:ext cx="0" cy="0"/>
          <a:chOff x="0" y="0"/>
          <a:chExt cx="0" cy="0"/>
        </a:xfrm>
      </p:grpSpPr>
      <p:sp>
        <p:nvSpPr>
          <p:cNvPr id="3" name="PA_PA-矩形 10"/>
          <p:cNvSpPr/>
          <p:nvPr>
            <p:custDataLst>
              <p:tags r:id="rId1"/>
            </p:custDataLst>
          </p:nvPr>
        </p:nvSpPr>
        <p:spPr>
          <a:xfrm>
            <a:off x="1243899" y="1823389"/>
            <a:ext cx="9704201" cy="3434708"/>
          </a:xfrm>
          <a:prstGeom prst="rect">
            <a:avLst/>
          </a:prstGeom>
          <a:solidFill>
            <a:schemeClr val="bg1"/>
          </a:solidFill>
          <a:ln w="50800">
            <a:solidFill>
              <a:srgbClr val="A0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grpSp>
        <p:nvGrpSpPr>
          <p:cNvPr id="4" name="PA-组合 3"/>
          <p:cNvGrpSpPr/>
          <p:nvPr>
            <p:custDataLst>
              <p:tags r:id="rId2"/>
            </p:custDataLst>
          </p:nvPr>
        </p:nvGrpSpPr>
        <p:grpSpPr>
          <a:xfrm>
            <a:off x="10497250" y="3008930"/>
            <a:ext cx="901700" cy="695326"/>
            <a:chOff x="10866438" y="3185886"/>
            <a:chExt cx="901700" cy="695326"/>
          </a:xfrm>
          <a:solidFill>
            <a:srgbClr val="92D050"/>
          </a:solidFill>
        </p:grpSpPr>
        <p:sp>
          <p:nvSpPr>
            <p:cNvPr id="5" name="PA-矩形 4"/>
            <p:cNvSpPr/>
            <p:nvPr>
              <p:custDataLst>
                <p:tags r:id="rId3"/>
              </p:custDataLst>
            </p:nvPr>
          </p:nvSpPr>
          <p:spPr>
            <a:xfrm rot="5400000">
              <a:off x="10969625" y="3082699"/>
              <a:ext cx="695326" cy="901700"/>
            </a:xfrm>
            <a:prstGeom prst="rect">
              <a:avLst/>
            </a:prstGeom>
            <a:solidFill>
              <a:srgbClr val="A2BFC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6" name="PA-燕尾形 5"/>
            <p:cNvSpPr/>
            <p:nvPr>
              <p:custDataLst>
                <p:tags r:id="rId4"/>
              </p:custDataLst>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grpSp>
      <p:grpSp>
        <p:nvGrpSpPr>
          <p:cNvPr id="7" name="PA-组合 6"/>
          <p:cNvGrpSpPr/>
          <p:nvPr>
            <p:custDataLst>
              <p:tags r:id="rId5"/>
            </p:custDataLst>
          </p:nvPr>
        </p:nvGrpSpPr>
        <p:grpSpPr>
          <a:xfrm>
            <a:off x="770343" y="2959944"/>
            <a:ext cx="901700" cy="695326"/>
            <a:chOff x="423863" y="3185886"/>
            <a:chExt cx="901700" cy="695326"/>
          </a:xfrm>
          <a:solidFill>
            <a:srgbClr val="92D050"/>
          </a:solidFill>
        </p:grpSpPr>
        <p:sp>
          <p:nvSpPr>
            <p:cNvPr id="8" name="PA-矩形 7"/>
            <p:cNvSpPr/>
            <p:nvPr>
              <p:custDataLst>
                <p:tags r:id="rId6"/>
              </p:custDataLst>
            </p:nvPr>
          </p:nvSpPr>
          <p:spPr>
            <a:xfrm rot="5400000">
              <a:off x="527050" y="3082699"/>
              <a:ext cx="695326" cy="901700"/>
            </a:xfrm>
            <a:prstGeom prst="rect">
              <a:avLst/>
            </a:prstGeom>
            <a:solidFill>
              <a:srgbClr val="A2B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sp>
          <p:nvSpPr>
            <p:cNvPr id="9" name="PA-燕尾形 8"/>
            <p:cNvSpPr/>
            <p:nvPr>
              <p:custDataLst>
                <p:tags r:id="rId7"/>
              </p:custDataLst>
            </p:nvPr>
          </p:nvSpPr>
          <p:spPr>
            <a:xfrm flipH="1">
              <a:off x="728663" y="3349399"/>
              <a:ext cx="292100" cy="368300"/>
            </a:xfrm>
            <a:prstGeom prst="chevron">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grpSp>
      <p:sp>
        <p:nvSpPr>
          <p:cNvPr id="10" name="PA-文本框 9"/>
          <p:cNvSpPr txBox="1"/>
          <p:nvPr>
            <p:custDataLst>
              <p:tags r:id="rId8"/>
            </p:custDataLst>
          </p:nvPr>
        </p:nvSpPr>
        <p:spPr>
          <a:xfrm>
            <a:off x="5252720" y="3008630"/>
            <a:ext cx="4507230" cy="1464310"/>
          </a:xfrm>
          <a:prstGeom prst="rect">
            <a:avLst/>
          </a:prstGeom>
          <a:noFill/>
        </p:spPr>
        <p:txBody>
          <a:bodyPr wrap="square" rtlCol="0">
            <a:no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schemeClr val="tx1"/>
                </a:solidFill>
                <a:latin typeface="微软雅黑" panose="020B0503020204020204" pitchFamily="34" charset="-122"/>
                <a:ea typeface="微软雅黑" panose="020B0503020204020204" pitchFamily="34" charset="-122"/>
                <a:sym typeface="+mn-ea"/>
              </a:rPr>
              <a:t>实验结果</a:t>
            </a:r>
            <a:r>
              <a:rPr lang="zh-CN" altLang="en-US" sz="4400" dirty="0">
                <a:solidFill>
                  <a:schemeClr val="tx1"/>
                </a:solidFill>
                <a:latin typeface="微软雅黑" panose="020B0503020204020204" pitchFamily="34" charset="-122"/>
                <a:ea typeface="微软雅黑" panose="020B0503020204020204" pitchFamily="34" charset="-122"/>
                <a:sym typeface="+mn-ea"/>
              </a:rPr>
              <a:t>分析</a:t>
            </a:r>
            <a:endParaRPr lang="zh-CN" altLang="en-US" sz="44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PA-文本框 11"/>
          <p:cNvSpPr txBox="1"/>
          <p:nvPr>
            <p:custDataLst>
              <p:tags r:id="rId9"/>
            </p:custDataLst>
          </p:nvPr>
        </p:nvSpPr>
        <p:spPr>
          <a:xfrm flipH="1">
            <a:off x="2291106" y="2633318"/>
            <a:ext cx="2672080" cy="1445260"/>
          </a:xfrm>
          <a:prstGeom prst="rect">
            <a:avLst/>
          </a:prstGeom>
          <a:noFill/>
        </p:spPr>
        <p:txBody>
          <a:bodyPr wrap="square" rtlCol="0">
            <a:spAutoFit/>
          </a:bodyPr>
          <a:lstStyle/>
          <a:p>
            <a:pPr algn="ctr"/>
            <a:r>
              <a:rPr lang="en-US" altLang="zh-CN" sz="8800" dirty="0">
                <a:solidFill>
                  <a:srgbClr val="123439"/>
                </a:solidFill>
                <a:latin typeface="思源黑体 CN Light" panose="020B0300000000000000" pitchFamily="34" charset="-122"/>
                <a:ea typeface="思源黑体 CN Light" panose="020B0300000000000000" pitchFamily="34" charset="-122"/>
              </a:rPr>
              <a:t>3</a:t>
            </a:r>
            <a:endParaRPr lang="id-ID" sz="8800" dirty="0">
              <a:solidFill>
                <a:srgbClr val="123439"/>
              </a:solidFill>
              <a:latin typeface="思源黑体 CN Light" panose="020B0300000000000000" pitchFamily="34" charset="-122"/>
              <a:ea typeface="思源黑体 CN Light" panose="020B0300000000000000" pitchFamily="34" charset="-122"/>
            </a:endParaRPr>
          </a:p>
        </p:txBody>
      </p:sp>
      <p:sp>
        <p:nvSpPr>
          <p:cNvPr id="11" name="灯片编号占位符 10"/>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58">
        <p:random/>
      </p:transition>
    </mc:Choice>
    <mc:Fallback>
      <p:transition spd="slow" advTm="658">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A-Chart 5"/>
          <p:cNvGraphicFramePr/>
          <p:nvPr>
            <p:custDataLst>
              <p:tags r:id="rId2"/>
            </p:custDataLst>
          </p:nvPr>
        </p:nvGraphicFramePr>
        <p:xfrm>
          <a:off x="2771748" y="2338379"/>
          <a:ext cx="3571900" cy="2500330"/>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PA-组合 59"/>
          <p:cNvGrpSpPr/>
          <p:nvPr>
            <p:custDataLst>
              <p:tags r:id="rId3"/>
            </p:custDataLst>
          </p:nvPr>
        </p:nvGrpSpPr>
        <p:grpSpPr>
          <a:xfrm>
            <a:off x="4920200" y="1153365"/>
            <a:ext cx="1981200" cy="1745724"/>
            <a:chOff x="2714845" y="256110"/>
            <a:chExt cx="1981200" cy="1745724"/>
          </a:xfrm>
        </p:grpSpPr>
        <p:cxnSp>
          <p:nvCxnSpPr>
            <p:cNvPr id="7" name="PA-StraightArrowConnector 7"/>
            <p:cNvCxnSpPr/>
            <p:nvPr>
              <p:custDataLst>
                <p:tags r:id="rId4"/>
              </p:custDataLst>
            </p:nvPr>
          </p:nvCxnSpPr>
          <p:spPr>
            <a:xfrm>
              <a:off x="2857488" y="2000246"/>
              <a:ext cx="1214446"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grpSp>
          <p:nvGrpSpPr>
            <p:cNvPr id="8" name="Group 80"/>
            <p:cNvGrpSpPr/>
            <p:nvPr/>
          </p:nvGrpSpPr>
          <p:grpSpPr>
            <a:xfrm>
              <a:off x="2714845" y="256110"/>
              <a:ext cx="1981200" cy="1560934"/>
              <a:chOff x="2714845" y="256110"/>
              <a:chExt cx="1981200" cy="1560934"/>
            </a:xfrm>
          </p:grpSpPr>
          <p:sp>
            <p:nvSpPr>
              <p:cNvPr id="9" name="PA-矩形 44"/>
              <p:cNvSpPr/>
              <p:nvPr>
                <p:custDataLst>
                  <p:tags r:id="rId5"/>
                </p:custDataLst>
              </p:nvPr>
            </p:nvSpPr>
            <p:spPr>
              <a:xfrm>
                <a:off x="3400326" y="1479859"/>
                <a:ext cx="1205230" cy="337185"/>
              </a:xfrm>
              <a:prstGeom prst="rect">
                <a:avLst/>
              </a:prstGeom>
            </p:spPr>
            <p:txBody>
              <a:bodyPr wrap="none">
                <a:spAutoFit/>
              </a:bodyPr>
              <a:lstStyle/>
              <a:p>
                <a:pPr algn="ct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构建</a:t>
                </a: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数据集</a:t>
                </a:r>
                <a:endPar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0" name="PA-矩形 46"/>
              <p:cNvSpPr/>
              <p:nvPr>
                <p:custDataLst>
                  <p:tags r:id="rId6"/>
                </p:custDataLst>
              </p:nvPr>
            </p:nvSpPr>
            <p:spPr>
              <a:xfrm>
                <a:off x="2714845" y="256110"/>
                <a:ext cx="1981200" cy="1060450"/>
              </a:xfrm>
              <a:prstGeom prst="rect">
                <a:avLst/>
              </a:prstGeom>
            </p:spPr>
            <p:txBody>
              <a:bodyPr wrap="square">
                <a:spAutoFit/>
              </a:bodyPr>
              <a:lstStyle/>
              <a:p>
                <a:pPr algn="l">
                  <a:lnSpc>
                    <a:spcPct val="150000"/>
                  </a:lnSpc>
                </a:pPr>
                <a:r>
                  <a:rPr lang="zh-CN" altLang="en-US"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于网络爬取并人工筛选出的</a:t>
                </a:r>
                <a:r>
                  <a:rPr lang="en-US" altLang="zh-CN"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张真实老旧照片</a:t>
                </a:r>
                <a:endParaRPr lang="zh-CN" altLang="en-US"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11" name="PA-组合 66"/>
          <p:cNvGrpSpPr/>
          <p:nvPr>
            <p:custDataLst>
              <p:tags r:id="rId7"/>
            </p:custDataLst>
          </p:nvPr>
        </p:nvGrpSpPr>
        <p:grpSpPr>
          <a:xfrm>
            <a:off x="3984289" y="4338960"/>
            <a:ext cx="2666365" cy="1764035"/>
            <a:chOff x="1928794" y="3286130"/>
            <a:chExt cx="2666365" cy="1764035"/>
          </a:xfrm>
        </p:grpSpPr>
        <p:cxnSp>
          <p:nvCxnSpPr>
            <p:cNvPr id="12" name="PA-StraightArrowConnector 9"/>
            <p:cNvCxnSpPr/>
            <p:nvPr>
              <p:custDataLst>
                <p:tags r:id="rId8"/>
              </p:custDataLst>
            </p:nvPr>
          </p:nvCxnSpPr>
          <p:spPr>
            <a:xfrm rot="5400000">
              <a:off x="1536679" y="3678245"/>
              <a:ext cx="785818"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grpSp>
          <p:nvGrpSpPr>
            <p:cNvPr id="13" name="Group 81"/>
            <p:cNvGrpSpPr/>
            <p:nvPr/>
          </p:nvGrpSpPr>
          <p:grpSpPr>
            <a:xfrm>
              <a:off x="1928794" y="4009400"/>
              <a:ext cx="2666365" cy="1040765"/>
              <a:chOff x="1928794" y="4009400"/>
              <a:chExt cx="2666365" cy="1040765"/>
            </a:xfrm>
          </p:grpSpPr>
          <p:sp>
            <p:nvSpPr>
              <p:cNvPr id="14" name="PA-矩形 43"/>
              <p:cNvSpPr/>
              <p:nvPr>
                <p:custDataLst>
                  <p:tags r:id="rId9"/>
                </p:custDataLst>
              </p:nvPr>
            </p:nvSpPr>
            <p:spPr>
              <a:xfrm>
                <a:off x="2087381" y="4009400"/>
                <a:ext cx="1205230" cy="337185"/>
              </a:xfrm>
              <a:prstGeom prst="rect">
                <a:avLst/>
              </a:prstGeom>
            </p:spPr>
            <p:txBody>
              <a:bodyPr wrap="none">
                <a:spAutoFit/>
              </a:bodyPr>
              <a:lstStyle/>
              <a:p>
                <a:pPr algn="ct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合成</a:t>
                </a: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数据集</a:t>
                </a:r>
                <a:endPar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 name="PA-矩形 47"/>
              <p:cNvSpPr/>
              <p:nvPr>
                <p:custDataLst>
                  <p:tags r:id="rId10"/>
                </p:custDataLst>
              </p:nvPr>
            </p:nvSpPr>
            <p:spPr>
              <a:xfrm>
                <a:off x="1928794" y="4312930"/>
                <a:ext cx="2666365" cy="737235"/>
              </a:xfrm>
              <a:prstGeom prst="rect">
                <a:avLst/>
              </a:prstGeom>
            </p:spPr>
            <p:txBody>
              <a:bodyPr wrap="square">
                <a:spAutoFit/>
              </a:bodyPr>
              <a:lstStyle/>
              <a:p>
                <a:pPr algn="just">
                  <a:lnSpc>
                    <a:spcPct val="150000"/>
                  </a:lnSpc>
                </a:pPr>
                <a:r>
                  <a:rPr lang="zh-CN" altLang="en-US"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图像质量增强领域基准数据集</a:t>
                </a:r>
                <a:r>
                  <a:rPr lang="en-US" altLang="zh-CN"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Set5</a:t>
                </a:r>
                <a:r>
                  <a:rPr lang="zh-CN" altLang="en-US"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Set14</a:t>
                </a:r>
                <a:endParaRPr lang="en-US" altLang="zh-CN" sz="1400" spc="3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16" name="PA-组合 58"/>
          <p:cNvGrpSpPr/>
          <p:nvPr>
            <p:custDataLst>
              <p:tags r:id="rId11"/>
            </p:custDataLst>
          </p:nvPr>
        </p:nvGrpSpPr>
        <p:grpSpPr>
          <a:xfrm>
            <a:off x="838322" y="2958461"/>
            <a:ext cx="2863106" cy="1600836"/>
            <a:chOff x="-1005718" y="2000246"/>
            <a:chExt cx="2863106" cy="1600836"/>
          </a:xfrm>
        </p:grpSpPr>
        <p:cxnSp>
          <p:nvCxnSpPr>
            <p:cNvPr id="17" name="PA-StraightArrowConnector 12"/>
            <p:cNvCxnSpPr/>
            <p:nvPr>
              <p:custDataLst>
                <p:tags r:id="rId12"/>
              </p:custDataLst>
            </p:nvPr>
          </p:nvCxnSpPr>
          <p:spPr>
            <a:xfrm rot="10800000">
              <a:off x="642910" y="2000246"/>
              <a:ext cx="1214478"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grpSp>
          <p:nvGrpSpPr>
            <p:cNvPr id="18" name="Group 82"/>
            <p:cNvGrpSpPr/>
            <p:nvPr/>
          </p:nvGrpSpPr>
          <p:grpSpPr>
            <a:xfrm>
              <a:off x="-1005718" y="2102482"/>
              <a:ext cx="2315210" cy="1498600"/>
              <a:chOff x="-1005718" y="2102482"/>
              <a:chExt cx="2315210" cy="1498600"/>
            </a:xfrm>
          </p:grpSpPr>
          <p:sp>
            <p:nvSpPr>
              <p:cNvPr id="19" name="PA-矩形 42"/>
              <p:cNvSpPr/>
              <p:nvPr>
                <p:custDataLst>
                  <p:tags r:id="rId13"/>
                </p:custDataLst>
              </p:nvPr>
            </p:nvSpPr>
            <p:spPr>
              <a:xfrm>
                <a:off x="-859668" y="2102482"/>
                <a:ext cx="2023110" cy="337185"/>
              </a:xfrm>
              <a:prstGeom prst="rect">
                <a:avLst/>
              </a:prstGeom>
            </p:spPr>
            <p:txBody>
              <a:bodyPr wrap="none">
                <a:spAutoFit/>
              </a:bodyPr>
              <a:lstStyle/>
              <a:p>
                <a:pPr algn="ct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真实老旧照片</a:t>
                </a:r>
                <a:r>
                  <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rPr>
                  <a:t>数据集</a:t>
                </a:r>
                <a:endParaRPr lang="zh-CN" altLang="en-US" sz="1600" b="1" dirty="0">
                  <a:solidFill>
                    <a:srgbClr val="12333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0" name="PA-矩形 48"/>
              <p:cNvSpPr/>
              <p:nvPr>
                <p:custDataLst>
                  <p:tags r:id="rId14"/>
                </p:custDataLst>
              </p:nvPr>
            </p:nvSpPr>
            <p:spPr>
              <a:xfrm>
                <a:off x="-1005718" y="2540632"/>
                <a:ext cx="2315210" cy="1060450"/>
              </a:xfrm>
              <a:prstGeom prst="rect">
                <a:avLst/>
              </a:prstGeom>
            </p:spPr>
            <p:txBody>
              <a:bodyPr wrap="square">
                <a:spAutoFit/>
              </a:bodyPr>
              <a:lstStyle/>
              <a:p>
                <a:pPr algn="l">
                  <a:lnSpc>
                    <a:spcPct val="150000"/>
                  </a:lnSpc>
                </a:pPr>
                <a:r>
                  <a:rPr lang="zh-CN" altLang="en-US" sz="1400" spc="300" dirty="0">
                    <a:solidFill>
                      <a:srgbClr val="123339"/>
                    </a:solidFill>
                    <a:latin typeface="微软雅黑" panose="020B0503020204020204" pitchFamily="34" charset="-122"/>
                    <a:ea typeface="微软雅黑" panose="020B0503020204020204" pitchFamily="34" charset="-122"/>
                  </a:rPr>
                  <a:t>来源于真实世界中的老旧照片图像集合</a:t>
                </a:r>
                <a:endParaRPr lang="zh-CN" altLang="en-US" sz="1400" spc="300" dirty="0">
                  <a:solidFill>
                    <a:srgbClr val="123339"/>
                  </a:solidFill>
                  <a:latin typeface="微软雅黑" panose="020B0503020204020204" pitchFamily="34" charset="-122"/>
                  <a:ea typeface="微软雅黑" panose="020B0503020204020204" pitchFamily="34" charset="-122"/>
                </a:endParaRPr>
              </a:p>
            </p:txBody>
          </p:sp>
        </p:grpSp>
      </p:grpSp>
      <p:sp>
        <p:nvSpPr>
          <p:cNvPr id="57" name="PA-稻壳儿搜索【幻雨工作室】_1_1"/>
          <p:cNvSpPr>
            <a:spLocks noChangeArrowheads="1"/>
          </p:cNvSpPr>
          <p:nvPr>
            <p:custDataLst>
              <p:tags r:id="rId15"/>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59" name="PA-稻壳儿搜索【幻雨工作室】_2_1"/>
          <p:cNvSpPr txBox="1"/>
          <p:nvPr>
            <p:custDataLst>
              <p:tags r:id="rId16"/>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测试</a:t>
            </a:r>
            <a:r>
              <a:rPr lang="zh-CN" altLang="en-US" sz="3200" dirty="0">
                <a:solidFill>
                  <a:schemeClr val="accent1"/>
                </a:solidFill>
                <a:latin typeface="思源黑体 CN Medium" panose="020B0600000000000000" pitchFamily="34" charset="-122"/>
                <a:ea typeface="思源黑体 CN Medium" panose="020B0600000000000000" pitchFamily="34" charset="-122"/>
              </a:rPr>
              <a:t>数据集</a:t>
            </a:r>
            <a:endParaRPr lang="zh-CN" altLang="en-US"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60" name="PA-矩形 5_1"/>
          <p:cNvSpPr/>
          <p:nvPr>
            <p:custDataLst>
              <p:tags r:id="rId17"/>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61" name="图片 6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54" name="图片 53"/>
          <p:cNvPicPr>
            <a:picLocks noChangeAspect="1"/>
          </p:cNvPicPr>
          <p:nvPr>
            <p:custDataLst>
              <p:tags r:id="rId19"/>
            </p:custDataLst>
          </p:nvPr>
        </p:nvPicPr>
        <p:blipFill>
          <a:blip r:embed="rId20"/>
          <a:stretch>
            <a:fillRect/>
          </a:stretch>
        </p:blipFill>
        <p:spPr>
          <a:xfrm>
            <a:off x="7558405" y="1444625"/>
            <a:ext cx="3434715" cy="4729480"/>
          </a:xfrm>
          <a:prstGeom prst="rect">
            <a:avLst/>
          </a:prstGeom>
        </p:spPr>
      </p:pic>
      <p:sp>
        <p:nvSpPr>
          <p:cNvPr id="56" name="灯片编号占位符 55"/>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738">
        <p:random/>
      </p:transition>
    </mc:Choice>
    <mc:Fallback>
      <p:transition spd="slow" advTm="738">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组合 17"/>
          <p:cNvGrpSpPr/>
          <p:nvPr>
            <p:custDataLst>
              <p:tags r:id="rId1"/>
            </p:custDataLst>
          </p:nvPr>
        </p:nvGrpSpPr>
        <p:grpSpPr>
          <a:xfrm>
            <a:off x="978747" y="1651418"/>
            <a:ext cx="4108683" cy="1986487"/>
            <a:chOff x="7391914" y="3314482"/>
            <a:chExt cx="4108683" cy="1986487"/>
          </a:xfrm>
        </p:grpSpPr>
        <p:sp>
          <p:nvSpPr>
            <p:cNvPr id="19" name="PA-矩形 18"/>
            <p:cNvSpPr/>
            <p:nvPr>
              <p:custDataLst>
                <p:tags r:id="rId2"/>
              </p:custDataLst>
            </p:nvPr>
          </p:nvSpPr>
          <p:spPr>
            <a:xfrm>
              <a:off x="7483989" y="3732519"/>
              <a:ext cx="4016608" cy="1568450"/>
            </a:xfrm>
            <a:prstGeom prst="rect">
              <a:avLst/>
            </a:prstGeom>
          </p:spPr>
          <p:txBody>
            <a:bodyPr wrap="square">
              <a:spAutoFit/>
              <a:scene3d>
                <a:camera prst="orthographicFront"/>
                <a:lightRig rig="threePt" dir="t"/>
              </a:scene3d>
              <a:sp3d contourW="12700"/>
            </a:bodyPr>
            <a:lstStyle/>
            <a:p>
              <a:pPr indent="457200" algn="just" fontAlgn="auto">
                <a:lnSpc>
                  <a:spcPct val="150000"/>
                </a:lnSpc>
              </a:pP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两幅图像之间的 PSNR </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越大</a:t>
              </a: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，即图像越相似，一定程度反映其修复效果</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越好</a:t>
              </a: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fontAlgn="auto">
                <a:lnSpc>
                  <a:spcPct val="150000"/>
                </a:lnSpc>
              </a:pP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其单位为dB，普遍使用的基准值为30dB，低于基准值认为图像相似度较低</a:t>
              </a:r>
              <a:endPar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PA-矩形 19"/>
            <p:cNvSpPr/>
            <p:nvPr>
              <p:custDataLst>
                <p:tags r:id="rId3"/>
              </p:custDataLst>
            </p:nvPr>
          </p:nvSpPr>
          <p:spPr>
            <a:xfrm>
              <a:off x="7391914" y="3314482"/>
              <a:ext cx="3959860" cy="410210"/>
            </a:xfrm>
            <a:prstGeom prst="rect">
              <a:avLst/>
            </a:prstGeom>
          </p:spPr>
          <p:txBody>
            <a:bodyPr wrap="square">
              <a:noAutofit/>
              <a:scene3d>
                <a:camera prst="orthographicFront"/>
                <a:lightRig rig="threePt" dir="t"/>
              </a:scene3d>
              <a:sp3d contourW="12700"/>
            </a:bodyPr>
            <a:lstStyle/>
            <a:p>
              <a:pPr algn="just">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峰值信噪比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PSNR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20000"/>
                </a:lnSpc>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PA-组合 20"/>
          <p:cNvGrpSpPr/>
          <p:nvPr>
            <p:custDataLst>
              <p:tags r:id="rId4"/>
            </p:custDataLst>
          </p:nvPr>
        </p:nvGrpSpPr>
        <p:grpSpPr>
          <a:xfrm>
            <a:off x="978747" y="4013992"/>
            <a:ext cx="4201393" cy="1621997"/>
            <a:chOff x="7299204" y="3309402"/>
            <a:chExt cx="4201393" cy="1621997"/>
          </a:xfrm>
        </p:grpSpPr>
        <p:sp>
          <p:nvSpPr>
            <p:cNvPr id="22" name="PA-矩形 21"/>
            <p:cNvSpPr/>
            <p:nvPr>
              <p:custDataLst>
                <p:tags r:id="rId5"/>
              </p:custDataLst>
            </p:nvPr>
          </p:nvSpPr>
          <p:spPr>
            <a:xfrm>
              <a:off x="7483989" y="3732519"/>
              <a:ext cx="4016608" cy="1198880"/>
            </a:xfrm>
            <a:prstGeom prst="rect">
              <a:avLst/>
            </a:prstGeom>
          </p:spPr>
          <p:txBody>
            <a:bodyPr wrap="square">
              <a:spAutoFit/>
              <a:scene3d>
                <a:camera prst="orthographicFront"/>
                <a:lightRig rig="threePt" dir="t"/>
              </a:scene3d>
              <a:sp3d contourW="12700"/>
            </a:bodyPr>
            <a:lstStyle/>
            <a:p>
              <a:pPr indent="457200" algn="l" fontAlgn="auto">
                <a:lnSpc>
                  <a:spcPct val="150000"/>
                </a:lnSpc>
              </a:pP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SSIM 的值处于 0 到 1 间，</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越接近 1</a:t>
              </a: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 则两图越相似，两图完全相同时值为 1，即 SSIM 值</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越大</a:t>
              </a: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，图像修复效果</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越好</a:t>
              </a:r>
              <a:r>
                <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PA-矩形 22"/>
            <p:cNvSpPr/>
            <p:nvPr>
              <p:custDataLst>
                <p:tags r:id="rId6"/>
              </p:custDataLst>
            </p:nvPr>
          </p:nvSpPr>
          <p:spPr>
            <a:xfrm>
              <a:off x="7299204" y="3309402"/>
              <a:ext cx="3147060"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结构相似性</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SSIM</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7" name="PA-稻壳儿搜索【幻雨工作室】_1_1"/>
          <p:cNvSpPr>
            <a:spLocks noChangeArrowheads="1"/>
          </p:cNvSpPr>
          <p:nvPr>
            <p:custDataLst>
              <p:tags r:id="rId7"/>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31" name="PA-稻壳儿搜索【幻雨工作室】_2_1"/>
          <p:cNvSpPr txBox="1"/>
          <p:nvPr>
            <p:custDataLst>
              <p:tags r:id="rId8"/>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客观评价指标</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33" name="PA-矩形 5_1"/>
          <p:cNvSpPr/>
          <p:nvPr>
            <p:custDataLst>
              <p:tags r:id="rId9"/>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5" name="图片 4"/>
          <p:cNvPicPr>
            <a:picLocks noChangeAspect="1"/>
          </p:cNvPicPr>
          <p:nvPr>
            <p:custDataLst>
              <p:tags r:id="rId11"/>
            </p:custDataLst>
          </p:nvPr>
        </p:nvPicPr>
        <p:blipFill>
          <a:blip r:embed="rId12"/>
          <a:stretch>
            <a:fillRect/>
          </a:stretch>
        </p:blipFill>
        <p:spPr>
          <a:xfrm>
            <a:off x="6350635" y="1357630"/>
            <a:ext cx="3951605" cy="2792095"/>
          </a:xfrm>
          <a:prstGeom prst="rect">
            <a:avLst/>
          </a:prstGeom>
        </p:spPr>
      </p:pic>
      <p:sp>
        <p:nvSpPr>
          <p:cNvPr id="6" name="PA-矩形 18"/>
          <p:cNvSpPr/>
          <p:nvPr>
            <p:custDataLst>
              <p:tags r:id="rId13"/>
            </p:custDataLst>
          </p:nvPr>
        </p:nvSpPr>
        <p:spPr>
          <a:xfrm>
            <a:off x="6350635" y="4315460"/>
            <a:ext cx="3924935" cy="1568450"/>
          </a:xfrm>
          <a:prstGeom prst="rect">
            <a:avLst/>
          </a:prstGeom>
        </p:spPr>
        <p:txBody>
          <a:bodyPr wrap="square">
            <a:spAutoFit/>
            <a:scene3d>
              <a:camera prst="orthographicFront"/>
              <a:lightRig rig="threePt" dir="t"/>
            </a:scene3d>
            <a:sp3d contourW="12700"/>
          </a:bodyPr>
          <a:p>
            <a:pPr indent="457200" algn="l" fontAlgn="auto">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随机选取</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15 张</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图片来进行评价指标数值的计算，PSNR 与 SSIM 的结果为各算法所生成的</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15 张</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图片与对应的 15 张原图进行公式计算的结果的平均值。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灯片编号占位符 55"/>
          <p:cNvSpPr>
            <a:spLocks noGrp="1"/>
          </p:cNvSpPr>
          <p:nvPr>
            <p:ph type="sldNum" sz="quarter" idx="12"/>
            <p:custDataLst>
              <p:tags r:id="rId14"/>
            </p:custDataLst>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稻壳儿搜索【幻雨工作室】_1"/>
          <p:cNvSpPr>
            <a:spLocks noChangeArrowheads="1"/>
          </p:cNvSpPr>
          <p:nvPr>
            <p:custDataLst>
              <p:tags r:id="rId1"/>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13" name="PA-稻壳儿搜索【幻雨工作室】_2"/>
          <p:cNvSpPr txBox="1"/>
          <p:nvPr>
            <p:custDataLst>
              <p:tags r:id="rId2"/>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主观评价指标</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6" name="PA-稻壳儿搜索【幻雨工作室】_4"/>
          <p:cNvSpPr/>
          <p:nvPr>
            <p:custDataLst>
              <p:tags r:id="rId3"/>
            </p:custDataLst>
          </p:nvPr>
        </p:nvSpPr>
        <p:spPr bwMode="auto">
          <a:xfrm>
            <a:off x="5222090" y="4348910"/>
            <a:ext cx="268812" cy="275724"/>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7" name="PA-稻壳儿搜索【幻雨工作室】_5"/>
          <p:cNvSpPr/>
          <p:nvPr>
            <p:custDataLst>
              <p:tags r:id="rId4"/>
            </p:custDataLst>
          </p:nvPr>
        </p:nvSpPr>
        <p:spPr bwMode="auto">
          <a:xfrm>
            <a:off x="5352655" y="5643046"/>
            <a:ext cx="695839" cy="630555"/>
          </a:xfrm>
          <a:custGeom>
            <a:avLst/>
            <a:gdLst>
              <a:gd name="T0" fmla="*/ 383 w 383"/>
              <a:gd name="T1" fmla="*/ 0 h 347"/>
              <a:gd name="T2" fmla="*/ 200 w 383"/>
              <a:gd name="T3" fmla="*/ 198 h 347"/>
              <a:gd name="T4" fmla="*/ 200 w 383"/>
              <a:gd name="T5" fmla="*/ 347 h 347"/>
              <a:gd name="T6" fmla="*/ 0 w 383"/>
              <a:gd name="T7" fmla="*/ 347 h 347"/>
              <a:gd name="T8" fmla="*/ 0 w 383"/>
              <a:gd name="T9" fmla="*/ 90 h 347"/>
              <a:gd name="T10" fmla="*/ 383 w 383"/>
              <a:gd name="T11" fmla="*/ 0 h 347"/>
            </a:gdLst>
            <a:ahLst/>
            <a:cxnLst>
              <a:cxn ang="0">
                <a:pos x="T0" y="T1"/>
              </a:cxn>
              <a:cxn ang="0">
                <a:pos x="T2" y="T3"/>
              </a:cxn>
              <a:cxn ang="0">
                <a:pos x="T4" y="T5"/>
              </a:cxn>
              <a:cxn ang="0">
                <a:pos x="T6" y="T7"/>
              </a:cxn>
              <a:cxn ang="0">
                <a:pos x="T8" y="T9"/>
              </a:cxn>
              <a:cxn ang="0">
                <a:pos x="T10" y="T11"/>
              </a:cxn>
            </a:cxnLst>
            <a:rect l="0" t="0" r="r" b="b"/>
            <a:pathLst>
              <a:path w="383" h="347">
                <a:moveTo>
                  <a:pt x="383" y="0"/>
                </a:moveTo>
                <a:cubicBezTo>
                  <a:pt x="383" y="0"/>
                  <a:pt x="352" y="89"/>
                  <a:pt x="200" y="198"/>
                </a:cubicBezTo>
                <a:cubicBezTo>
                  <a:pt x="200" y="347"/>
                  <a:pt x="200" y="347"/>
                  <a:pt x="200" y="347"/>
                </a:cubicBezTo>
                <a:cubicBezTo>
                  <a:pt x="0" y="347"/>
                  <a:pt x="0" y="347"/>
                  <a:pt x="0" y="347"/>
                </a:cubicBezTo>
                <a:cubicBezTo>
                  <a:pt x="0" y="90"/>
                  <a:pt x="0" y="90"/>
                  <a:pt x="0" y="90"/>
                </a:cubicBezTo>
                <a:lnTo>
                  <a:pt x="383" y="0"/>
                </a:lnTo>
                <a:close/>
              </a:path>
            </a:pathLst>
          </a:custGeom>
          <a:solidFill>
            <a:srgbClr val="F4B28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8" name="PA-稻壳儿搜索【幻雨工作室】_6"/>
          <p:cNvSpPr/>
          <p:nvPr>
            <p:custDataLst>
              <p:tags r:id="rId5"/>
            </p:custDataLst>
          </p:nvPr>
        </p:nvSpPr>
        <p:spPr bwMode="auto">
          <a:xfrm>
            <a:off x="5083844" y="4588536"/>
            <a:ext cx="552216" cy="1183539"/>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9" name="PA-稻壳儿搜索【幻雨工作室】_7"/>
          <p:cNvSpPr/>
          <p:nvPr>
            <p:custDataLst>
              <p:tags r:id="rId6"/>
            </p:custDataLst>
          </p:nvPr>
        </p:nvSpPr>
        <p:spPr bwMode="auto">
          <a:xfrm>
            <a:off x="5334990" y="4573944"/>
            <a:ext cx="742689" cy="490005"/>
          </a:xfrm>
          <a:custGeom>
            <a:avLst/>
            <a:gdLst>
              <a:gd name="T0" fmla="*/ 395 w 409"/>
              <a:gd name="T1" fmla="*/ 56 h 270"/>
              <a:gd name="T2" fmla="*/ 353 w 409"/>
              <a:gd name="T3" fmla="*/ 150 h 270"/>
              <a:gd name="T4" fmla="*/ 108 w 409"/>
              <a:gd name="T5" fmla="*/ 256 h 270"/>
              <a:gd name="T6" fmla="*/ 15 w 409"/>
              <a:gd name="T7" fmla="*/ 213 h 270"/>
              <a:gd name="T8" fmla="*/ 15 w 409"/>
              <a:gd name="T9" fmla="*/ 213 h 270"/>
              <a:gd name="T10" fmla="*/ 57 w 409"/>
              <a:gd name="T11" fmla="*/ 119 h 270"/>
              <a:gd name="T12" fmla="*/ 302 w 409"/>
              <a:gd name="T13" fmla="*/ 14 h 270"/>
              <a:gd name="T14" fmla="*/ 395 w 409"/>
              <a:gd name="T15" fmla="*/ 5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70">
                <a:moveTo>
                  <a:pt x="395" y="56"/>
                </a:moveTo>
                <a:cubicBezTo>
                  <a:pt x="409" y="94"/>
                  <a:pt x="390" y="136"/>
                  <a:pt x="353" y="150"/>
                </a:cubicBezTo>
                <a:cubicBezTo>
                  <a:pt x="108" y="256"/>
                  <a:pt x="108" y="256"/>
                  <a:pt x="108" y="256"/>
                </a:cubicBezTo>
                <a:cubicBezTo>
                  <a:pt x="71" y="270"/>
                  <a:pt x="29" y="250"/>
                  <a:pt x="15" y="213"/>
                </a:cubicBezTo>
                <a:cubicBezTo>
                  <a:pt x="15" y="213"/>
                  <a:pt x="15" y="213"/>
                  <a:pt x="15" y="213"/>
                </a:cubicBezTo>
                <a:cubicBezTo>
                  <a:pt x="0" y="175"/>
                  <a:pt x="20" y="133"/>
                  <a:pt x="57" y="119"/>
                </a:cubicBezTo>
                <a:cubicBezTo>
                  <a:pt x="302" y="14"/>
                  <a:pt x="302" y="14"/>
                  <a:pt x="302" y="14"/>
                </a:cubicBezTo>
                <a:cubicBezTo>
                  <a:pt x="339" y="0"/>
                  <a:pt x="381" y="19"/>
                  <a:pt x="395" y="56"/>
                </a:cubicBezTo>
                <a:close/>
              </a:path>
            </a:pathLst>
          </a:custGeom>
          <a:solidFill>
            <a:srgbClr val="F4B28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0" name="PA-稻壳儿搜索【幻雨工作室】_8"/>
          <p:cNvSpPr/>
          <p:nvPr>
            <p:custDataLst>
              <p:tags r:id="rId7"/>
            </p:custDataLst>
          </p:nvPr>
        </p:nvSpPr>
        <p:spPr bwMode="auto">
          <a:xfrm>
            <a:off x="5374929" y="4809730"/>
            <a:ext cx="163592" cy="228874"/>
          </a:xfrm>
          <a:custGeom>
            <a:avLst/>
            <a:gdLst>
              <a:gd name="T0" fmla="*/ 12 w 90"/>
              <a:gd name="T1" fmla="*/ 78 h 126"/>
              <a:gd name="T2" fmla="*/ 47 w 90"/>
              <a:gd name="T3" fmla="*/ 0 h 126"/>
              <a:gd name="T4" fmla="*/ 90 w 90"/>
              <a:gd name="T5" fmla="*/ 114 h 126"/>
              <a:gd name="T6" fmla="*/ 12 w 90"/>
              <a:gd name="T7" fmla="*/ 78 h 126"/>
            </a:gdLst>
            <a:ahLst/>
            <a:cxnLst>
              <a:cxn ang="0">
                <a:pos x="T0" y="T1"/>
              </a:cxn>
              <a:cxn ang="0">
                <a:pos x="T2" y="T3"/>
              </a:cxn>
              <a:cxn ang="0">
                <a:pos x="T4" y="T5"/>
              </a:cxn>
              <a:cxn ang="0">
                <a:pos x="T6" y="T7"/>
              </a:cxn>
            </a:cxnLst>
            <a:rect l="0" t="0" r="r" b="b"/>
            <a:pathLst>
              <a:path w="90" h="126">
                <a:moveTo>
                  <a:pt x="12" y="78"/>
                </a:moveTo>
                <a:cubicBezTo>
                  <a:pt x="0" y="47"/>
                  <a:pt x="16" y="12"/>
                  <a:pt x="47" y="0"/>
                </a:cubicBezTo>
                <a:cubicBezTo>
                  <a:pt x="90" y="114"/>
                  <a:pt x="90" y="114"/>
                  <a:pt x="90" y="114"/>
                </a:cubicBezTo>
                <a:cubicBezTo>
                  <a:pt x="58" y="126"/>
                  <a:pt x="23" y="110"/>
                  <a:pt x="12" y="78"/>
                </a:cubicBezTo>
                <a:close/>
              </a:path>
            </a:pathLst>
          </a:custGeom>
          <a:solidFill>
            <a:srgbClr val="FFE1B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1" name="PA-稻壳儿搜索【幻雨工作室】_9"/>
          <p:cNvSpPr/>
          <p:nvPr>
            <p:custDataLst>
              <p:tags r:id="rId8"/>
            </p:custDataLst>
          </p:nvPr>
        </p:nvSpPr>
        <p:spPr bwMode="auto">
          <a:xfrm>
            <a:off x="5352655" y="4853508"/>
            <a:ext cx="743457" cy="492310"/>
          </a:xfrm>
          <a:custGeom>
            <a:avLst/>
            <a:gdLst>
              <a:gd name="T0" fmla="*/ 395 w 409"/>
              <a:gd name="T1" fmla="*/ 57 h 271"/>
              <a:gd name="T2" fmla="*/ 352 w 409"/>
              <a:gd name="T3" fmla="*/ 151 h 271"/>
              <a:gd name="T4" fmla="*/ 108 w 409"/>
              <a:gd name="T5" fmla="*/ 256 h 271"/>
              <a:gd name="T6" fmla="*/ 14 w 409"/>
              <a:gd name="T7" fmla="*/ 214 h 271"/>
              <a:gd name="T8" fmla="*/ 14 w 409"/>
              <a:gd name="T9" fmla="*/ 214 h 271"/>
              <a:gd name="T10" fmla="*/ 57 w 409"/>
              <a:gd name="T11" fmla="*/ 120 h 271"/>
              <a:gd name="T12" fmla="*/ 301 w 409"/>
              <a:gd name="T13" fmla="*/ 15 h 271"/>
              <a:gd name="T14" fmla="*/ 395 w 409"/>
              <a:gd name="T15" fmla="*/ 57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71">
                <a:moveTo>
                  <a:pt x="395" y="57"/>
                </a:moveTo>
                <a:cubicBezTo>
                  <a:pt x="409" y="95"/>
                  <a:pt x="390" y="137"/>
                  <a:pt x="352" y="151"/>
                </a:cubicBezTo>
                <a:cubicBezTo>
                  <a:pt x="108" y="256"/>
                  <a:pt x="108" y="256"/>
                  <a:pt x="108" y="256"/>
                </a:cubicBezTo>
                <a:cubicBezTo>
                  <a:pt x="70" y="271"/>
                  <a:pt x="28" y="251"/>
                  <a:pt x="14" y="214"/>
                </a:cubicBezTo>
                <a:cubicBezTo>
                  <a:pt x="14" y="214"/>
                  <a:pt x="14" y="214"/>
                  <a:pt x="14" y="214"/>
                </a:cubicBezTo>
                <a:cubicBezTo>
                  <a:pt x="0" y="176"/>
                  <a:pt x="19" y="134"/>
                  <a:pt x="57" y="120"/>
                </a:cubicBezTo>
                <a:cubicBezTo>
                  <a:pt x="301" y="15"/>
                  <a:pt x="301" y="15"/>
                  <a:pt x="301" y="15"/>
                </a:cubicBezTo>
                <a:cubicBezTo>
                  <a:pt x="339" y="0"/>
                  <a:pt x="381" y="20"/>
                  <a:pt x="395" y="57"/>
                </a:cubicBezTo>
                <a:close/>
              </a:path>
            </a:pathLst>
          </a:custGeom>
          <a:solidFill>
            <a:srgbClr val="F4B28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5" name="PA-稻壳儿搜索【幻雨工作室】_10"/>
          <p:cNvSpPr/>
          <p:nvPr>
            <p:custDataLst>
              <p:tags r:id="rId9"/>
            </p:custDataLst>
          </p:nvPr>
        </p:nvSpPr>
        <p:spPr bwMode="auto">
          <a:xfrm>
            <a:off x="5391057" y="5082381"/>
            <a:ext cx="163592" cy="228874"/>
          </a:xfrm>
          <a:custGeom>
            <a:avLst/>
            <a:gdLst>
              <a:gd name="T0" fmla="*/ 12 w 90"/>
              <a:gd name="T1" fmla="*/ 79 h 126"/>
              <a:gd name="T2" fmla="*/ 48 w 90"/>
              <a:gd name="T3" fmla="*/ 0 h 126"/>
              <a:gd name="T4" fmla="*/ 90 w 90"/>
              <a:gd name="T5" fmla="*/ 114 h 126"/>
              <a:gd name="T6" fmla="*/ 12 w 90"/>
              <a:gd name="T7" fmla="*/ 79 h 126"/>
            </a:gdLst>
            <a:ahLst/>
            <a:cxnLst>
              <a:cxn ang="0">
                <a:pos x="T0" y="T1"/>
              </a:cxn>
              <a:cxn ang="0">
                <a:pos x="T2" y="T3"/>
              </a:cxn>
              <a:cxn ang="0">
                <a:pos x="T4" y="T5"/>
              </a:cxn>
              <a:cxn ang="0">
                <a:pos x="T6" y="T7"/>
              </a:cxn>
            </a:cxnLst>
            <a:rect l="0" t="0" r="r" b="b"/>
            <a:pathLst>
              <a:path w="90" h="126">
                <a:moveTo>
                  <a:pt x="12" y="79"/>
                </a:moveTo>
                <a:cubicBezTo>
                  <a:pt x="0" y="47"/>
                  <a:pt x="16" y="12"/>
                  <a:pt x="48" y="0"/>
                </a:cubicBezTo>
                <a:cubicBezTo>
                  <a:pt x="90" y="114"/>
                  <a:pt x="90" y="114"/>
                  <a:pt x="90" y="114"/>
                </a:cubicBezTo>
                <a:cubicBezTo>
                  <a:pt x="59" y="126"/>
                  <a:pt x="24" y="110"/>
                  <a:pt x="12" y="79"/>
                </a:cubicBezTo>
                <a:close/>
              </a:path>
            </a:pathLst>
          </a:custGeom>
          <a:solidFill>
            <a:srgbClr val="FFE1B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6" name="PA-稻壳儿搜索【幻雨工作室】_11"/>
          <p:cNvSpPr/>
          <p:nvPr>
            <p:custDataLst>
              <p:tags r:id="rId10"/>
            </p:custDataLst>
          </p:nvPr>
        </p:nvSpPr>
        <p:spPr bwMode="auto">
          <a:xfrm>
            <a:off x="4749749" y="4869637"/>
            <a:ext cx="977707" cy="1403965"/>
          </a:xfrm>
          <a:custGeom>
            <a:avLst/>
            <a:gdLst>
              <a:gd name="T0" fmla="*/ 485 w 538"/>
              <a:gd name="T1" fmla="*/ 66 h 773"/>
              <a:gd name="T2" fmla="*/ 357 w 538"/>
              <a:gd name="T3" fmla="*/ 9 h 773"/>
              <a:gd name="T4" fmla="*/ 275 w 538"/>
              <a:gd name="T5" fmla="*/ 5 h 773"/>
              <a:gd name="T6" fmla="*/ 140 w 538"/>
              <a:gd name="T7" fmla="*/ 5 h 773"/>
              <a:gd name="T8" fmla="*/ 85 w 538"/>
              <a:gd name="T9" fmla="*/ 5 h 773"/>
              <a:gd name="T10" fmla="*/ 0 w 538"/>
              <a:gd name="T11" fmla="*/ 80 h 773"/>
              <a:gd name="T12" fmla="*/ 0 w 538"/>
              <a:gd name="T13" fmla="*/ 136 h 773"/>
              <a:gd name="T14" fmla="*/ 0 w 538"/>
              <a:gd name="T15" fmla="*/ 540 h 773"/>
              <a:gd name="T16" fmla="*/ 124 w 538"/>
              <a:gd name="T17" fmla="*/ 675 h 773"/>
              <a:gd name="T18" fmla="*/ 124 w 538"/>
              <a:gd name="T19" fmla="*/ 773 h 773"/>
              <a:gd name="T20" fmla="*/ 344 w 538"/>
              <a:gd name="T21" fmla="*/ 773 h 773"/>
              <a:gd name="T22" fmla="*/ 344 w 538"/>
              <a:gd name="T23" fmla="*/ 596 h 773"/>
              <a:gd name="T24" fmla="*/ 344 w 538"/>
              <a:gd name="T25" fmla="*/ 552 h 773"/>
              <a:gd name="T26" fmla="*/ 188 w 538"/>
              <a:gd name="T27" fmla="*/ 148 h 773"/>
              <a:gd name="T28" fmla="*/ 315 w 538"/>
              <a:gd name="T29" fmla="*/ 151 h 773"/>
              <a:gd name="T30" fmla="*/ 424 w 538"/>
              <a:gd name="T31" fmla="*/ 198 h 773"/>
              <a:gd name="T32" fmla="*/ 521 w 538"/>
              <a:gd name="T33" fmla="*/ 162 h 773"/>
              <a:gd name="T34" fmla="*/ 485 w 538"/>
              <a:gd name="T35" fmla="*/ 66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8" h="773">
                <a:moveTo>
                  <a:pt x="485" y="66"/>
                </a:moveTo>
                <a:cubicBezTo>
                  <a:pt x="357" y="9"/>
                  <a:pt x="357" y="9"/>
                  <a:pt x="357" y="9"/>
                </a:cubicBezTo>
                <a:cubicBezTo>
                  <a:pt x="338" y="0"/>
                  <a:pt x="284" y="5"/>
                  <a:pt x="275" y="5"/>
                </a:cubicBezTo>
                <a:cubicBezTo>
                  <a:pt x="140" y="5"/>
                  <a:pt x="140" y="5"/>
                  <a:pt x="140" y="5"/>
                </a:cubicBezTo>
                <a:cubicBezTo>
                  <a:pt x="85" y="5"/>
                  <a:pt x="85" y="5"/>
                  <a:pt x="85" y="5"/>
                </a:cubicBezTo>
                <a:cubicBezTo>
                  <a:pt x="41" y="5"/>
                  <a:pt x="0" y="35"/>
                  <a:pt x="0" y="80"/>
                </a:cubicBezTo>
                <a:cubicBezTo>
                  <a:pt x="0" y="136"/>
                  <a:pt x="0" y="136"/>
                  <a:pt x="0" y="136"/>
                </a:cubicBezTo>
                <a:cubicBezTo>
                  <a:pt x="0" y="540"/>
                  <a:pt x="0" y="540"/>
                  <a:pt x="0" y="540"/>
                </a:cubicBezTo>
                <a:cubicBezTo>
                  <a:pt x="0" y="610"/>
                  <a:pt x="56" y="669"/>
                  <a:pt x="124" y="675"/>
                </a:cubicBezTo>
                <a:cubicBezTo>
                  <a:pt x="124" y="773"/>
                  <a:pt x="124" y="773"/>
                  <a:pt x="124" y="773"/>
                </a:cubicBezTo>
                <a:cubicBezTo>
                  <a:pt x="344" y="773"/>
                  <a:pt x="344" y="773"/>
                  <a:pt x="344" y="773"/>
                </a:cubicBezTo>
                <a:cubicBezTo>
                  <a:pt x="344" y="596"/>
                  <a:pt x="344" y="596"/>
                  <a:pt x="344" y="596"/>
                </a:cubicBezTo>
                <a:cubicBezTo>
                  <a:pt x="344" y="552"/>
                  <a:pt x="344" y="552"/>
                  <a:pt x="344" y="552"/>
                </a:cubicBezTo>
                <a:cubicBezTo>
                  <a:pt x="344" y="303"/>
                  <a:pt x="188" y="148"/>
                  <a:pt x="188" y="148"/>
                </a:cubicBezTo>
                <a:cubicBezTo>
                  <a:pt x="188" y="148"/>
                  <a:pt x="283" y="147"/>
                  <a:pt x="315" y="151"/>
                </a:cubicBezTo>
                <a:cubicBezTo>
                  <a:pt x="349" y="155"/>
                  <a:pt x="424" y="198"/>
                  <a:pt x="424" y="198"/>
                </a:cubicBezTo>
                <a:cubicBezTo>
                  <a:pt x="461" y="215"/>
                  <a:pt x="504" y="199"/>
                  <a:pt x="521" y="162"/>
                </a:cubicBezTo>
                <a:cubicBezTo>
                  <a:pt x="538" y="126"/>
                  <a:pt x="522" y="83"/>
                  <a:pt x="485" y="66"/>
                </a:cubicBezTo>
                <a:close/>
              </a:path>
            </a:pathLst>
          </a:custGeom>
          <a:solidFill>
            <a:srgbClr val="FCC397"/>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7" name="PA-稻壳儿搜索【幻雨工作室】_12"/>
          <p:cNvSpPr/>
          <p:nvPr>
            <p:custDataLst>
              <p:tags r:id="rId11"/>
            </p:custDataLst>
          </p:nvPr>
        </p:nvSpPr>
        <p:spPr bwMode="auto">
          <a:xfrm>
            <a:off x="5526999" y="5005578"/>
            <a:ext cx="167431" cy="221962"/>
          </a:xfrm>
          <a:custGeom>
            <a:avLst/>
            <a:gdLst>
              <a:gd name="T0" fmla="*/ 78 w 92"/>
              <a:gd name="T1" fmla="*/ 79 h 122"/>
              <a:gd name="T2" fmla="*/ 0 w 92"/>
              <a:gd name="T3" fmla="*/ 108 h 122"/>
              <a:gd name="T4" fmla="*/ 49 w 92"/>
              <a:gd name="T5" fmla="*/ 0 h 122"/>
              <a:gd name="T6" fmla="*/ 78 w 92"/>
              <a:gd name="T7" fmla="*/ 79 h 122"/>
            </a:gdLst>
            <a:ahLst/>
            <a:cxnLst>
              <a:cxn ang="0">
                <a:pos x="T0" y="T1"/>
              </a:cxn>
              <a:cxn ang="0">
                <a:pos x="T2" y="T3"/>
              </a:cxn>
              <a:cxn ang="0">
                <a:pos x="T4" y="T5"/>
              </a:cxn>
              <a:cxn ang="0">
                <a:pos x="T6" y="T7"/>
              </a:cxn>
            </a:cxnLst>
            <a:rect l="0" t="0" r="r" b="b"/>
            <a:pathLst>
              <a:path w="92" h="122">
                <a:moveTo>
                  <a:pt x="78" y="79"/>
                </a:moveTo>
                <a:cubicBezTo>
                  <a:pt x="65" y="109"/>
                  <a:pt x="30" y="122"/>
                  <a:pt x="0" y="108"/>
                </a:cubicBezTo>
                <a:cubicBezTo>
                  <a:pt x="49" y="0"/>
                  <a:pt x="49" y="0"/>
                  <a:pt x="49" y="0"/>
                </a:cubicBezTo>
                <a:cubicBezTo>
                  <a:pt x="79" y="14"/>
                  <a:pt x="92" y="49"/>
                  <a:pt x="78" y="79"/>
                </a:cubicBezTo>
                <a:close/>
              </a:path>
            </a:pathLst>
          </a:custGeom>
          <a:solidFill>
            <a:srgbClr val="FFE1B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8" name="PA-稻壳儿搜索【幻雨工作室】_13"/>
          <p:cNvSpPr/>
          <p:nvPr>
            <p:custDataLst>
              <p:tags r:id="rId12"/>
            </p:custDataLst>
          </p:nvPr>
        </p:nvSpPr>
        <p:spPr bwMode="auto">
          <a:xfrm>
            <a:off x="4917180" y="6251329"/>
            <a:ext cx="878630" cy="305677"/>
          </a:xfrm>
          <a:prstGeom prst="rect">
            <a:avLst/>
          </a:prstGeom>
          <a:solidFill>
            <a:schemeClr val="accent1">
              <a:lumMod val="20000"/>
              <a:lumOff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9" name="PA-稻壳儿搜索【幻雨工作室】_14"/>
          <p:cNvSpPr/>
          <p:nvPr>
            <p:custDataLst>
              <p:tags r:id="rId13"/>
            </p:custDataLst>
          </p:nvPr>
        </p:nvSpPr>
        <p:spPr bwMode="auto">
          <a:xfrm>
            <a:off x="5374929" y="6251329"/>
            <a:ext cx="420883" cy="305677"/>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0" name="PA-稻壳儿搜索【幻雨工作室】_15"/>
          <p:cNvSpPr/>
          <p:nvPr>
            <p:custDataLst>
              <p:tags r:id="rId14"/>
            </p:custDataLst>
          </p:nvPr>
        </p:nvSpPr>
        <p:spPr bwMode="auto">
          <a:xfrm>
            <a:off x="5361871" y="5134608"/>
            <a:ext cx="743457" cy="490774"/>
          </a:xfrm>
          <a:custGeom>
            <a:avLst/>
            <a:gdLst>
              <a:gd name="T0" fmla="*/ 395 w 409"/>
              <a:gd name="T1" fmla="*/ 57 h 270"/>
              <a:gd name="T2" fmla="*/ 352 w 409"/>
              <a:gd name="T3" fmla="*/ 151 h 270"/>
              <a:gd name="T4" fmla="*/ 107 w 409"/>
              <a:gd name="T5" fmla="*/ 256 h 270"/>
              <a:gd name="T6" fmla="*/ 14 w 409"/>
              <a:gd name="T7" fmla="*/ 214 h 270"/>
              <a:gd name="T8" fmla="*/ 14 w 409"/>
              <a:gd name="T9" fmla="*/ 214 h 270"/>
              <a:gd name="T10" fmla="*/ 56 w 409"/>
              <a:gd name="T11" fmla="*/ 120 h 270"/>
              <a:gd name="T12" fmla="*/ 301 w 409"/>
              <a:gd name="T13" fmla="*/ 14 h 270"/>
              <a:gd name="T14" fmla="*/ 395 w 409"/>
              <a:gd name="T15" fmla="*/ 57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70">
                <a:moveTo>
                  <a:pt x="395" y="57"/>
                </a:moveTo>
                <a:cubicBezTo>
                  <a:pt x="409" y="95"/>
                  <a:pt x="389" y="137"/>
                  <a:pt x="352" y="151"/>
                </a:cubicBezTo>
                <a:cubicBezTo>
                  <a:pt x="107" y="256"/>
                  <a:pt x="107" y="256"/>
                  <a:pt x="107" y="256"/>
                </a:cubicBezTo>
                <a:cubicBezTo>
                  <a:pt x="70" y="270"/>
                  <a:pt x="28" y="251"/>
                  <a:pt x="14" y="214"/>
                </a:cubicBezTo>
                <a:cubicBezTo>
                  <a:pt x="14" y="214"/>
                  <a:pt x="14" y="214"/>
                  <a:pt x="14" y="214"/>
                </a:cubicBezTo>
                <a:cubicBezTo>
                  <a:pt x="0" y="176"/>
                  <a:pt x="19" y="134"/>
                  <a:pt x="56" y="120"/>
                </a:cubicBezTo>
                <a:cubicBezTo>
                  <a:pt x="301" y="14"/>
                  <a:pt x="301" y="14"/>
                  <a:pt x="301" y="14"/>
                </a:cubicBezTo>
                <a:cubicBezTo>
                  <a:pt x="339" y="0"/>
                  <a:pt x="380" y="19"/>
                  <a:pt x="395" y="57"/>
                </a:cubicBezTo>
                <a:close/>
              </a:path>
            </a:pathLst>
          </a:custGeom>
          <a:solidFill>
            <a:srgbClr val="F4B28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1" name="PA-稻壳儿搜索【幻雨工作室】_16"/>
          <p:cNvSpPr/>
          <p:nvPr>
            <p:custDataLst>
              <p:tags r:id="rId15"/>
            </p:custDataLst>
          </p:nvPr>
        </p:nvSpPr>
        <p:spPr bwMode="auto">
          <a:xfrm>
            <a:off x="5392593" y="5372698"/>
            <a:ext cx="158215" cy="219657"/>
          </a:xfrm>
          <a:custGeom>
            <a:avLst/>
            <a:gdLst>
              <a:gd name="T0" fmla="*/ 12 w 87"/>
              <a:gd name="T1" fmla="*/ 76 h 121"/>
              <a:gd name="T2" fmla="*/ 46 w 87"/>
              <a:gd name="T3" fmla="*/ 0 h 121"/>
              <a:gd name="T4" fmla="*/ 87 w 87"/>
              <a:gd name="T5" fmla="*/ 110 h 121"/>
              <a:gd name="T6" fmla="*/ 12 w 87"/>
              <a:gd name="T7" fmla="*/ 76 h 121"/>
            </a:gdLst>
            <a:ahLst/>
            <a:cxnLst>
              <a:cxn ang="0">
                <a:pos x="T0" y="T1"/>
              </a:cxn>
              <a:cxn ang="0">
                <a:pos x="T2" y="T3"/>
              </a:cxn>
              <a:cxn ang="0">
                <a:pos x="T4" y="T5"/>
              </a:cxn>
              <a:cxn ang="0">
                <a:pos x="T6" y="T7"/>
              </a:cxn>
            </a:cxnLst>
            <a:rect l="0" t="0" r="r" b="b"/>
            <a:pathLst>
              <a:path w="87" h="121">
                <a:moveTo>
                  <a:pt x="12" y="76"/>
                </a:moveTo>
                <a:cubicBezTo>
                  <a:pt x="0" y="45"/>
                  <a:pt x="16" y="11"/>
                  <a:pt x="46" y="0"/>
                </a:cubicBezTo>
                <a:cubicBezTo>
                  <a:pt x="87" y="110"/>
                  <a:pt x="87" y="110"/>
                  <a:pt x="87" y="110"/>
                </a:cubicBezTo>
                <a:cubicBezTo>
                  <a:pt x="57" y="121"/>
                  <a:pt x="23" y="106"/>
                  <a:pt x="12" y="76"/>
                </a:cubicBezTo>
                <a:close/>
              </a:path>
            </a:pathLst>
          </a:custGeom>
          <a:solidFill>
            <a:srgbClr val="FFE1B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2" name="PA-稻壳儿搜索【幻雨工作室】_17"/>
          <p:cNvSpPr/>
          <p:nvPr>
            <p:custDataLst>
              <p:tags r:id="rId16"/>
            </p:custDataLst>
          </p:nvPr>
        </p:nvSpPr>
        <p:spPr bwMode="auto">
          <a:xfrm>
            <a:off x="5352655" y="5425693"/>
            <a:ext cx="743457" cy="490005"/>
          </a:xfrm>
          <a:custGeom>
            <a:avLst/>
            <a:gdLst>
              <a:gd name="T0" fmla="*/ 395 w 409"/>
              <a:gd name="T1" fmla="*/ 57 h 270"/>
              <a:gd name="T2" fmla="*/ 352 w 409"/>
              <a:gd name="T3" fmla="*/ 150 h 270"/>
              <a:gd name="T4" fmla="*/ 108 w 409"/>
              <a:gd name="T5" fmla="*/ 256 h 270"/>
              <a:gd name="T6" fmla="*/ 14 w 409"/>
              <a:gd name="T7" fmla="*/ 213 h 270"/>
              <a:gd name="T8" fmla="*/ 14 w 409"/>
              <a:gd name="T9" fmla="*/ 213 h 270"/>
              <a:gd name="T10" fmla="*/ 57 w 409"/>
              <a:gd name="T11" fmla="*/ 120 h 270"/>
              <a:gd name="T12" fmla="*/ 301 w 409"/>
              <a:gd name="T13" fmla="*/ 14 h 270"/>
              <a:gd name="T14" fmla="*/ 395 w 409"/>
              <a:gd name="T15" fmla="*/ 57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70">
                <a:moveTo>
                  <a:pt x="395" y="57"/>
                </a:moveTo>
                <a:cubicBezTo>
                  <a:pt x="409" y="94"/>
                  <a:pt x="390" y="136"/>
                  <a:pt x="352" y="150"/>
                </a:cubicBezTo>
                <a:cubicBezTo>
                  <a:pt x="108" y="256"/>
                  <a:pt x="108" y="256"/>
                  <a:pt x="108" y="256"/>
                </a:cubicBezTo>
                <a:cubicBezTo>
                  <a:pt x="70" y="270"/>
                  <a:pt x="28" y="251"/>
                  <a:pt x="14" y="213"/>
                </a:cubicBezTo>
                <a:cubicBezTo>
                  <a:pt x="14" y="213"/>
                  <a:pt x="14" y="213"/>
                  <a:pt x="14" y="213"/>
                </a:cubicBezTo>
                <a:cubicBezTo>
                  <a:pt x="0" y="176"/>
                  <a:pt x="19" y="134"/>
                  <a:pt x="57" y="120"/>
                </a:cubicBezTo>
                <a:cubicBezTo>
                  <a:pt x="301" y="14"/>
                  <a:pt x="301" y="14"/>
                  <a:pt x="301" y="14"/>
                </a:cubicBezTo>
                <a:cubicBezTo>
                  <a:pt x="339" y="0"/>
                  <a:pt x="381" y="19"/>
                  <a:pt x="395" y="57"/>
                </a:cubicBezTo>
                <a:close/>
              </a:path>
            </a:pathLst>
          </a:custGeom>
          <a:solidFill>
            <a:srgbClr val="F4B28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3" name="PA-稻壳儿搜索【幻雨工作室】_18"/>
          <p:cNvSpPr/>
          <p:nvPr>
            <p:custDataLst>
              <p:tags r:id="rId17"/>
            </p:custDataLst>
          </p:nvPr>
        </p:nvSpPr>
        <p:spPr bwMode="auto">
          <a:xfrm>
            <a:off x="5392593" y="5663015"/>
            <a:ext cx="158215" cy="219657"/>
          </a:xfrm>
          <a:custGeom>
            <a:avLst/>
            <a:gdLst>
              <a:gd name="T0" fmla="*/ 12 w 87"/>
              <a:gd name="T1" fmla="*/ 75 h 121"/>
              <a:gd name="T2" fmla="*/ 46 w 87"/>
              <a:gd name="T3" fmla="*/ 0 h 121"/>
              <a:gd name="T4" fmla="*/ 87 w 87"/>
              <a:gd name="T5" fmla="*/ 110 h 121"/>
              <a:gd name="T6" fmla="*/ 12 w 87"/>
              <a:gd name="T7" fmla="*/ 75 h 121"/>
            </a:gdLst>
            <a:ahLst/>
            <a:cxnLst>
              <a:cxn ang="0">
                <a:pos x="T0" y="T1"/>
              </a:cxn>
              <a:cxn ang="0">
                <a:pos x="T2" y="T3"/>
              </a:cxn>
              <a:cxn ang="0">
                <a:pos x="T4" y="T5"/>
              </a:cxn>
              <a:cxn ang="0">
                <a:pos x="T6" y="T7"/>
              </a:cxn>
            </a:cxnLst>
            <a:rect l="0" t="0" r="r" b="b"/>
            <a:pathLst>
              <a:path w="87" h="121">
                <a:moveTo>
                  <a:pt x="12" y="75"/>
                </a:moveTo>
                <a:cubicBezTo>
                  <a:pt x="0" y="45"/>
                  <a:pt x="16" y="11"/>
                  <a:pt x="46" y="0"/>
                </a:cubicBezTo>
                <a:cubicBezTo>
                  <a:pt x="87" y="110"/>
                  <a:pt x="87" y="110"/>
                  <a:pt x="87" y="110"/>
                </a:cubicBezTo>
                <a:cubicBezTo>
                  <a:pt x="57" y="121"/>
                  <a:pt x="23" y="106"/>
                  <a:pt x="12" y="75"/>
                </a:cubicBezTo>
                <a:close/>
              </a:path>
            </a:pathLst>
          </a:custGeom>
          <a:solidFill>
            <a:srgbClr val="FFE1B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4" name="PA-稻壳儿搜索【幻雨工作室】_19"/>
          <p:cNvSpPr/>
          <p:nvPr>
            <p:custDataLst>
              <p:tags r:id="rId18"/>
            </p:custDataLst>
          </p:nvPr>
        </p:nvSpPr>
        <p:spPr bwMode="auto">
          <a:xfrm>
            <a:off x="4382629" y="2460316"/>
            <a:ext cx="1954646" cy="1953877"/>
          </a:xfrm>
          <a:custGeom>
            <a:avLst/>
            <a:gdLst>
              <a:gd name="T0" fmla="*/ 538 w 1076"/>
              <a:gd name="T1" fmla="*/ 1076 h 1076"/>
              <a:gd name="T2" fmla="*/ 0 w 1076"/>
              <a:gd name="T3" fmla="*/ 538 h 1076"/>
              <a:gd name="T4" fmla="*/ 538 w 1076"/>
              <a:gd name="T5" fmla="*/ 0 h 1076"/>
              <a:gd name="T6" fmla="*/ 1076 w 1076"/>
              <a:gd name="T7" fmla="*/ 538 h 1076"/>
              <a:gd name="T8" fmla="*/ 538 w 1076"/>
              <a:gd name="T9" fmla="*/ 1076 h 1076"/>
              <a:gd name="T10" fmla="*/ 538 w 1076"/>
              <a:gd name="T11" fmla="*/ 80 h 1076"/>
              <a:gd name="T12" fmla="*/ 80 w 1076"/>
              <a:gd name="T13" fmla="*/ 538 h 1076"/>
              <a:gd name="T14" fmla="*/ 538 w 1076"/>
              <a:gd name="T15" fmla="*/ 996 h 1076"/>
              <a:gd name="T16" fmla="*/ 996 w 1076"/>
              <a:gd name="T17" fmla="*/ 538 h 1076"/>
              <a:gd name="T18" fmla="*/ 538 w 1076"/>
              <a:gd name="T19" fmla="*/ 8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25" name="PA-稻壳儿搜索【幻雨工作室】_21"/>
          <p:cNvSpPr/>
          <p:nvPr>
            <p:custDataLst>
              <p:tags r:id="rId19"/>
            </p:custDataLst>
          </p:nvPr>
        </p:nvSpPr>
        <p:spPr>
          <a:xfrm>
            <a:off x="836930" y="1640840"/>
            <a:ext cx="3366135" cy="3784600"/>
          </a:xfrm>
          <a:prstGeom prst="rect">
            <a:avLst/>
          </a:prstGeom>
        </p:spPr>
        <p:txBody>
          <a:bodyPr wrap="square">
            <a:spAutoFit/>
          </a:bodyPr>
          <a:lstStyle/>
          <a:p>
            <a:pPr>
              <a:lnSpc>
                <a:spcPct val="200000"/>
              </a:lnSpc>
            </a:pPr>
            <a:r>
              <a:rPr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平均意见评分 MOS</a:t>
            </a:r>
            <a:endParaRPr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indent="457200" fontAlgn="auto">
              <a:lnSpc>
                <a:spcPct val="200000"/>
              </a:lnSpc>
            </a:pPr>
            <a:r>
              <a:rPr lang="id-ID"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选择 5 位观察者在相同条件下对各算法老旧照片质量增强效果进行观察打分，分数 1-5 </a:t>
            </a:r>
            <a:r>
              <a:rPr lang="zh-CN" altLang="id-ID"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分别</a:t>
            </a:r>
            <a:r>
              <a:rPr lang="id-ID"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表示效果差、较差、良、较优、优，得分取平均值作为总评</a:t>
            </a:r>
            <a:r>
              <a:rPr lang="zh-CN" altLang="id-ID"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MOS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值</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越大</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，图像质量增强效果</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越好</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PA-矩形 5_1"/>
          <p:cNvSpPr/>
          <p:nvPr>
            <p:custDataLst>
              <p:tags r:id="rId20"/>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9" name="图片 2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3" name="图片 2"/>
          <p:cNvPicPr>
            <a:picLocks noChangeAspect="1"/>
          </p:cNvPicPr>
          <p:nvPr>
            <p:custDataLst>
              <p:tags r:id="rId22"/>
            </p:custDataLst>
          </p:nvPr>
        </p:nvPicPr>
        <p:blipFill>
          <a:blip r:embed="rId23"/>
          <a:stretch>
            <a:fillRect/>
          </a:stretch>
        </p:blipFill>
        <p:spPr>
          <a:xfrm>
            <a:off x="6955790" y="1175385"/>
            <a:ext cx="2209800" cy="2364740"/>
          </a:xfrm>
          <a:prstGeom prst="rect">
            <a:avLst/>
          </a:prstGeom>
        </p:spPr>
      </p:pic>
      <p:pic>
        <p:nvPicPr>
          <p:cNvPr id="4" name="图片 3"/>
          <p:cNvPicPr>
            <a:picLocks noChangeAspect="1"/>
          </p:cNvPicPr>
          <p:nvPr>
            <p:custDataLst>
              <p:tags r:id="rId24"/>
            </p:custDataLst>
          </p:nvPr>
        </p:nvPicPr>
        <p:blipFill>
          <a:blip r:embed="rId25"/>
          <a:stretch>
            <a:fillRect/>
          </a:stretch>
        </p:blipFill>
        <p:spPr>
          <a:xfrm>
            <a:off x="9535795" y="1833880"/>
            <a:ext cx="2369185" cy="2366645"/>
          </a:xfrm>
          <a:prstGeom prst="rect">
            <a:avLst/>
          </a:prstGeom>
        </p:spPr>
      </p:pic>
      <p:pic>
        <p:nvPicPr>
          <p:cNvPr id="5" name="图片 4"/>
          <p:cNvPicPr>
            <a:picLocks noChangeAspect="1"/>
          </p:cNvPicPr>
          <p:nvPr>
            <p:custDataLst>
              <p:tags r:id="rId26"/>
            </p:custDataLst>
          </p:nvPr>
        </p:nvPicPr>
        <p:blipFill>
          <a:blip r:embed="rId27"/>
          <a:stretch>
            <a:fillRect/>
          </a:stretch>
        </p:blipFill>
        <p:spPr>
          <a:xfrm>
            <a:off x="6967855" y="3743960"/>
            <a:ext cx="2225040" cy="2028190"/>
          </a:xfrm>
          <a:prstGeom prst="rect">
            <a:avLst/>
          </a:prstGeom>
        </p:spPr>
      </p:pic>
      <p:sp>
        <p:nvSpPr>
          <p:cNvPr id="35" name="灯片编号占位符 34"/>
          <p:cNvSpPr>
            <a:spLocks noGrp="1"/>
          </p:cNvSpPr>
          <p:nvPr>
            <p:ph type="sldNum" sz="quarter" idx="12"/>
          </p:nvPr>
        </p:nvSpPr>
        <p:spPr>
          <a:xfrm>
            <a:off x="8610600" y="6501765"/>
            <a:ext cx="2743200" cy="365125"/>
          </a:xfrm>
        </p:spPr>
        <p:txBody>
          <a:bodyPr/>
          <a:p>
            <a:fld id="{3A7356C7-3C3F-410A-AE9A-B881164C506D}" type="slidenum">
              <a:rPr lang="zh-CN" altLang="en-US" smtClean="0"/>
            </a:fld>
            <a:endParaRPr lang="zh-CN" altLang="en-US"/>
          </a:p>
        </p:txBody>
      </p:sp>
      <p:pic>
        <p:nvPicPr>
          <p:cNvPr id="2" name="图片 1"/>
          <p:cNvPicPr>
            <a:picLocks noChangeAspect="1"/>
          </p:cNvPicPr>
          <p:nvPr>
            <p:custDataLst>
              <p:tags r:id="rId28"/>
            </p:custDataLst>
          </p:nvPr>
        </p:nvPicPr>
        <p:blipFill>
          <a:blip r:embed="rId29"/>
          <a:stretch>
            <a:fillRect/>
          </a:stretch>
        </p:blipFill>
        <p:spPr>
          <a:xfrm>
            <a:off x="9535795" y="4485640"/>
            <a:ext cx="2369820" cy="128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稻壳儿搜索【幻雨工作室】_12"/>
          <p:cNvSpPr/>
          <p:nvPr>
            <p:custDataLst>
              <p:tags r:id="rId1"/>
            </p:custDataLst>
          </p:nvPr>
        </p:nvSpPr>
        <p:spPr>
          <a:xfrm>
            <a:off x="2705984" y="5666148"/>
            <a:ext cx="3394791" cy="1014730"/>
          </a:xfrm>
          <a:prstGeom prst="rect">
            <a:avLst/>
          </a:prstGeom>
        </p:spPr>
        <p:txBody>
          <a:bodyPr wrap="square">
            <a:spAutoFit/>
          </a:bodyPr>
          <a:lstStyle/>
          <a:p>
            <a:pPr>
              <a:lnSpc>
                <a:spcPct val="20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原图</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2" name="PA-稻壳儿搜索【幻雨工作室】_13"/>
          <p:cNvSpPr/>
          <p:nvPr>
            <p:custDataLst>
              <p:tags r:id="rId2"/>
            </p:custDataLst>
          </p:nvPr>
        </p:nvSpPr>
        <p:spPr>
          <a:xfrm>
            <a:off x="4398894" y="5666222"/>
            <a:ext cx="3394791" cy="706755"/>
          </a:xfrm>
          <a:prstGeom prst="rect">
            <a:avLst/>
          </a:prstGeom>
        </p:spPr>
        <p:txBody>
          <a:bodyPr wrap="square">
            <a:sp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SRCNN</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3" name="PA-稻壳儿搜索【幻雨工作室】_14"/>
          <p:cNvSpPr/>
          <p:nvPr>
            <p:custDataLst>
              <p:tags r:id="rId3"/>
            </p:custDataLst>
          </p:nvPr>
        </p:nvSpPr>
        <p:spPr>
          <a:xfrm>
            <a:off x="6212205" y="5637530"/>
            <a:ext cx="1443355" cy="735330"/>
          </a:xfrm>
          <a:prstGeom prst="rect">
            <a:avLst/>
          </a:prstGeom>
        </p:spPr>
        <p:txBody>
          <a:bodyPr wrap="square">
            <a:no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SRGAN</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nSpc>
                <a:spcPct val="200000"/>
              </a:lnSpc>
            </a:pPr>
            <a:endParaRPr lang="id-ID" sz="1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4" name="PA-稻壳儿搜索【幻雨工作室】_15"/>
          <p:cNvSpPr/>
          <p:nvPr>
            <p:custDataLst>
              <p:tags r:id="rId4"/>
            </p:custDataLst>
          </p:nvPr>
        </p:nvSpPr>
        <p:spPr>
          <a:xfrm>
            <a:off x="7925435" y="5666105"/>
            <a:ext cx="1663065" cy="706755"/>
          </a:xfrm>
          <a:prstGeom prst="rect">
            <a:avLst/>
          </a:prstGeom>
        </p:spPr>
        <p:txBody>
          <a:bodyPr wrap="square">
            <a:sp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GFPGAN</a:t>
            </a:r>
            <a:endPar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5" name="PA-稻壳儿搜索【幻雨工作室】_1_1"/>
          <p:cNvSpPr>
            <a:spLocks noChangeArrowheads="1"/>
          </p:cNvSpPr>
          <p:nvPr>
            <p:custDataLst>
              <p:tags r:id="rId5"/>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27" name="PA-稻壳儿搜索【幻雨工作室】_2_1"/>
          <p:cNvSpPr txBox="1"/>
          <p:nvPr>
            <p:custDataLst>
              <p:tags r:id="rId6"/>
            </p:custDataLst>
          </p:nvPr>
        </p:nvSpPr>
        <p:spPr>
          <a:xfrm>
            <a:off x="1386205" y="470535"/>
            <a:ext cx="3469640"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测试结果放大对比</a:t>
            </a:r>
            <a:endParaRPr lang="zh-CN" altLang="en-US"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8" name="PA-矩形 5_1"/>
          <p:cNvSpPr/>
          <p:nvPr>
            <p:custDataLst>
              <p:tags r:id="rId7"/>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116" name="图片 25"/>
          <p:cNvPicPr/>
          <p:nvPr>
            <p:custDataLst>
              <p:tags r:id="rId9"/>
            </p:custDataLst>
          </p:nvPr>
        </p:nvPicPr>
        <p:blipFill>
          <a:blip r:embed="rId10"/>
          <a:stretch>
            <a:fillRect/>
          </a:stretch>
        </p:blipFill>
        <p:spPr>
          <a:xfrm>
            <a:off x="4128770" y="1146810"/>
            <a:ext cx="1743075" cy="2281555"/>
          </a:xfrm>
          <a:prstGeom prst="rect">
            <a:avLst/>
          </a:prstGeom>
          <a:noFill/>
          <a:ln>
            <a:noFill/>
          </a:ln>
        </p:spPr>
      </p:pic>
      <p:pic>
        <p:nvPicPr>
          <p:cNvPr id="117" name="图片 26"/>
          <p:cNvPicPr/>
          <p:nvPr>
            <p:custDataLst>
              <p:tags r:id="rId11"/>
            </p:custDataLst>
          </p:nvPr>
        </p:nvPicPr>
        <p:blipFill>
          <a:blip r:embed="rId12"/>
          <a:stretch>
            <a:fillRect/>
          </a:stretch>
        </p:blipFill>
        <p:spPr>
          <a:xfrm>
            <a:off x="5880735" y="1147445"/>
            <a:ext cx="1742400" cy="2281555"/>
          </a:xfrm>
          <a:prstGeom prst="rect">
            <a:avLst/>
          </a:prstGeom>
          <a:noFill/>
          <a:ln>
            <a:noFill/>
          </a:ln>
        </p:spPr>
      </p:pic>
      <p:pic>
        <p:nvPicPr>
          <p:cNvPr id="111" name="图片 20"/>
          <p:cNvPicPr/>
          <p:nvPr>
            <p:custDataLst>
              <p:tags r:id="rId13"/>
            </p:custDataLst>
          </p:nvPr>
        </p:nvPicPr>
        <p:blipFill>
          <a:blip r:embed="rId14"/>
          <a:stretch>
            <a:fillRect/>
          </a:stretch>
        </p:blipFill>
        <p:spPr>
          <a:xfrm>
            <a:off x="7623175" y="1145858"/>
            <a:ext cx="1742400" cy="2282400"/>
          </a:xfrm>
          <a:prstGeom prst="rect">
            <a:avLst/>
          </a:prstGeom>
          <a:noFill/>
          <a:ln>
            <a:noFill/>
          </a:ln>
        </p:spPr>
      </p:pic>
      <p:pic>
        <p:nvPicPr>
          <p:cNvPr id="114" name="图片 23"/>
          <p:cNvPicPr/>
          <p:nvPr>
            <p:custDataLst>
              <p:tags r:id="rId15"/>
            </p:custDataLst>
          </p:nvPr>
        </p:nvPicPr>
        <p:blipFill>
          <a:blip r:embed="rId16"/>
          <a:stretch>
            <a:fillRect/>
          </a:stretch>
        </p:blipFill>
        <p:spPr>
          <a:xfrm>
            <a:off x="2368550" y="1145858"/>
            <a:ext cx="1742400" cy="2282400"/>
          </a:xfrm>
          <a:prstGeom prst="rect">
            <a:avLst/>
          </a:prstGeom>
          <a:noFill/>
          <a:ln>
            <a:noFill/>
          </a:ln>
        </p:spPr>
      </p:pic>
      <p:pic>
        <p:nvPicPr>
          <p:cNvPr id="180" name="图片 36"/>
          <p:cNvPicPr>
            <a:picLocks noChangeAspect="1"/>
          </p:cNvPicPr>
          <p:nvPr>
            <p:custDataLst>
              <p:tags r:id="rId17"/>
            </p:custDataLst>
          </p:nvPr>
        </p:nvPicPr>
        <p:blipFill>
          <a:blip r:embed="rId18"/>
          <a:stretch>
            <a:fillRect/>
          </a:stretch>
        </p:blipFill>
        <p:spPr>
          <a:xfrm>
            <a:off x="2359660" y="3434715"/>
            <a:ext cx="1743075" cy="2390775"/>
          </a:xfrm>
          <a:prstGeom prst="rect">
            <a:avLst/>
          </a:prstGeom>
          <a:noFill/>
          <a:ln>
            <a:noFill/>
          </a:ln>
        </p:spPr>
      </p:pic>
      <p:pic>
        <p:nvPicPr>
          <p:cNvPr id="181" name="图片 37"/>
          <p:cNvPicPr>
            <a:picLocks noChangeAspect="1"/>
          </p:cNvPicPr>
          <p:nvPr>
            <p:custDataLst>
              <p:tags r:id="rId19"/>
            </p:custDataLst>
          </p:nvPr>
        </p:nvPicPr>
        <p:blipFill>
          <a:blip r:embed="rId20"/>
          <a:stretch>
            <a:fillRect/>
          </a:stretch>
        </p:blipFill>
        <p:spPr>
          <a:xfrm>
            <a:off x="4119880" y="3434715"/>
            <a:ext cx="1704975" cy="2390775"/>
          </a:xfrm>
          <a:prstGeom prst="rect">
            <a:avLst/>
          </a:prstGeom>
          <a:noFill/>
          <a:ln>
            <a:noFill/>
          </a:ln>
        </p:spPr>
      </p:pic>
      <p:pic>
        <p:nvPicPr>
          <p:cNvPr id="182" name="图片 38"/>
          <p:cNvPicPr>
            <a:picLocks noChangeAspect="1"/>
          </p:cNvPicPr>
          <p:nvPr>
            <p:custDataLst>
              <p:tags r:id="rId21"/>
            </p:custDataLst>
          </p:nvPr>
        </p:nvPicPr>
        <p:blipFill>
          <a:blip r:embed="rId22"/>
          <a:stretch>
            <a:fillRect/>
          </a:stretch>
        </p:blipFill>
        <p:spPr>
          <a:xfrm>
            <a:off x="5851525" y="3434715"/>
            <a:ext cx="1761490" cy="2390140"/>
          </a:xfrm>
          <a:prstGeom prst="rect">
            <a:avLst/>
          </a:prstGeom>
          <a:noFill/>
          <a:ln>
            <a:noFill/>
          </a:ln>
        </p:spPr>
      </p:pic>
      <p:pic>
        <p:nvPicPr>
          <p:cNvPr id="183" name="图片 39"/>
          <p:cNvPicPr>
            <a:picLocks noChangeAspect="1"/>
          </p:cNvPicPr>
          <p:nvPr>
            <p:custDataLst>
              <p:tags r:id="rId23"/>
            </p:custDataLst>
          </p:nvPr>
        </p:nvPicPr>
        <p:blipFill>
          <a:blip r:embed="rId24"/>
          <a:stretch>
            <a:fillRect/>
          </a:stretch>
        </p:blipFill>
        <p:spPr>
          <a:xfrm>
            <a:off x="7630795" y="3434715"/>
            <a:ext cx="1720850" cy="2390775"/>
          </a:xfrm>
          <a:prstGeom prst="rect">
            <a:avLst/>
          </a:prstGeom>
          <a:noFill/>
          <a:ln>
            <a:noFill/>
          </a:ln>
        </p:spPr>
      </p:pic>
      <p:sp>
        <p:nvSpPr>
          <p:cNvPr id="12" name="灯片编号占位符 11"/>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稻壳儿搜索【幻雨工作室】_12"/>
          <p:cNvSpPr/>
          <p:nvPr>
            <p:custDataLst>
              <p:tags r:id="rId1"/>
            </p:custDataLst>
          </p:nvPr>
        </p:nvSpPr>
        <p:spPr>
          <a:xfrm>
            <a:off x="2705984" y="5666148"/>
            <a:ext cx="3394791" cy="1014730"/>
          </a:xfrm>
          <a:prstGeom prst="rect">
            <a:avLst/>
          </a:prstGeom>
        </p:spPr>
        <p:txBody>
          <a:bodyPr wrap="square">
            <a:spAutoFit/>
          </a:bodyPr>
          <a:lstStyle/>
          <a:p>
            <a:pPr>
              <a:lnSpc>
                <a:spcPct val="200000"/>
              </a:lnSpc>
            </a:pPr>
            <a:r>
              <a:rPr 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原图</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2" name="PA-稻壳儿搜索【幻雨工作室】_13"/>
          <p:cNvSpPr/>
          <p:nvPr>
            <p:custDataLst>
              <p:tags r:id="rId2"/>
            </p:custDataLst>
          </p:nvPr>
        </p:nvSpPr>
        <p:spPr>
          <a:xfrm>
            <a:off x="4398894" y="5666222"/>
            <a:ext cx="3394791" cy="706755"/>
          </a:xfrm>
          <a:prstGeom prst="rect">
            <a:avLst/>
          </a:prstGeom>
        </p:spPr>
        <p:txBody>
          <a:bodyPr wrap="square">
            <a:sp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SRCNN</a:t>
            </a:r>
            <a:endParaRPr lang="en-US" sz="1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3" name="PA-稻壳儿搜索【幻雨工作室】_14"/>
          <p:cNvSpPr/>
          <p:nvPr>
            <p:custDataLst>
              <p:tags r:id="rId3"/>
            </p:custDataLst>
          </p:nvPr>
        </p:nvSpPr>
        <p:spPr>
          <a:xfrm>
            <a:off x="6350635" y="5666105"/>
            <a:ext cx="1443355" cy="735330"/>
          </a:xfrm>
          <a:prstGeom prst="rect">
            <a:avLst/>
          </a:prstGeom>
        </p:spPr>
        <p:txBody>
          <a:bodyPr wrap="square">
            <a:no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SRGAN</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nSpc>
                <a:spcPct val="200000"/>
              </a:lnSpc>
            </a:pPr>
            <a:endParaRPr lang="id-ID" sz="1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4" name="PA-稻壳儿搜索【幻雨工作室】_15"/>
          <p:cNvSpPr/>
          <p:nvPr>
            <p:custDataLst>
              <p:tags r:id="rId4"/>
            </p:custDataLst>
          </p:nvPr>
        </p:nvSpPr>
        <p:spPr>
          <a:xfrm>
            <a:off x="8043545" y="5694680"/>
            <a:ext cx="1663065" cy="706755"/>
          </a:xfrm>
          <a:prstGeom prst="rect">
            <a:avLst/>
          </a:prstGeom>
        </p:spPr>
        <p:txBody>
          <a:bodyPr wrap="square">
            <a:spAutoFit/>
          </a:bodyPr>
          <a:lstStyle/>
          <a:p>
            <a:pPr>
              <a:lnSpc>
                <a:spcPct val="200000"/>
              </a:lnSpc>
            </a:pPr>
            <a:r>
              <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GFPGAN</a:t>
            </a:r>
            <a:endParaRPr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5" name="PA-稻壳儿搜索【幻雨工作室】_1_1"/>
          <p:cNvSpPr>
            <a:spLocks noChangeArrowheads="1"/>
          </p:cNvSpPr>
          <p:nvPr>
            <p:custDataLst>
              <p:tags r:id="rId5"/>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27" name="PA-稻壳儿搜索【幻雨工作室】_2_1"/>
          <p:cNvSpPr txBox="1"/>
          <p:nvPr>
            <p:custDataLst>
              <p:tags r:id="rId6"/>
            </p:custDataLst>
          </p:nvPr>
        </p:nvSpPr>
        <p:spPr>
          <a:xfrm>
            <a:off x="1386205" y="470535"/>
            <a:ext cx="3469640"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测试结果放大对比</a:t>
            </a:r>
            <a:endParaRPr lang="zh-CN" altLang="en-US"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8" name="PA-矩形 5_1"/>
          <p:cNvSpPr/>
          <p:nvPr>
            <p:custDataLst>
              <p:tags r:id="rId7"/>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sp>
        <p:nvSpPr>
          <p:cNvPr id="12" name="灯片编号占位符 11"/>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pic>
        <p:nvPicPr>
          <p:cNvPr id="115" name="图片 1"/>
          <p:cNvPicPr/>
          <p:nvPr>
            <p:custDataLst>
              <p:tags r:id="rId9"/>
            </p:custDataLst>
          </p:nvPr>
        </p:nvPicPr>
        <p:blipFill>
          <a:blip r:embed="rId10"/>
          <a:srcRect l="11141" r="10012"/>
          <a:stretch>
            <a:fillRect/>
          </a:stretch>
        </p:blipFill>
        <p:spPr>
          <a:xfrm>
            <a:off x="2347595" y="1548130"/>
            <a:ext cx="1731010" cy="2028825"/>
          </a:xfrm>
          <a:prstGeom prst="rect">
            <a:avLst/>
          </a:prstGeom>
          <a:noFill/>
          <a:ln>
            <a:noFill/>
          </a:ln>
        </p:spPr>
      </p:pic>
      <p:pic>
        <p:nvPicPr>
          <p:cNvPr id="125" name="图片 3"/>
          <p:cNvPicPr/>
          <p:nvPr>
            <p:custDataLst>
              <p:tags r:id="rId11"/>
            </p:custDataLst>
          </p:nvPr>
        </p:nvPicPr>
        <p:blipFill>
          <a:blip r:embed="rId12"/>
          <a:stretch>
            <a:fillRect/>
          </a:stretch>
        </p:blipFill>
        <p:spPr>
          <a:xfrm>
            <a:off x="4133850" y="1548130"/>
            <a:ext cx="1731600" cy="2028825"/>
          </a:xfrm>
          <a:prstGeom prst="rect">
            <a:avLst/>
          </a:prstGeom>
          <a:noFill/>
          <a:ln>
            <a:noFill/>
          </a:ln>
        </p:spPr>
      </p:pic>
      <p:pic>
        <p:nvPicPr>
          <p:cNvPr id="126" name="图片 4"/>
          <p:cNvPicPr/>
          <p:nvPr>
            <p:custDataLst>
              <p:tags r:id="rId13"/>
            </p:custDataLst>
          </p:nvPr>
        </p:nvPicPr>
        <p:blipFill>
          <a:blip r:embed="rId14"/>
          <a:stretch>
            <a:fillRect/>
          </a:stretch>
        </p:blipFill>
        <p:spPr>
          <a:xfrm>
            <a:off x="5920740" y="1548130"/>
            <a:ext cx="1731600" cy="2028825"/>
          </a:xfrm>
          <a:prstGeom prst="rect">
            <a:avLst/>
          </a:prstGeom>
          <a:noFill/>
          <a:ln>
            <a:noFill/>
          </a:ln>
        </p:spPr>
      </p:pic>
      <p:pic>
        <p:nvPicPr>
          <p:cNvPr id="135" name="图片 5"/>
          <p:cNvPicPr/>
          <p:nvPr>
            <p:custDataLst>
              <p:tags r:id="rId15"/>
            </p:custDataLst>
          </p:nvPr>
        </p:nvPicPr>
        <p:blipFill>
          <a:blip r:embed="rId16"/>
          <a:stretch>
            <a:fillRect/>
          </a:stretch>
        </p:blipFill>
        <p:spPr>
          <a:xfrm>
            <a:off x="7730490" y="1548130"/>
            <a:ext cx="1731600" cy="2028825"/>
          </a:xfrm>
          <a:prstGeom prst="rect">
            <a:avLst/>
          </a:prstGeom>
          <a:noFill/>
          <a:ln>
            <a:noFill/>
          </a:ln>
        </p:spPr>
      </p:pic>
      <p:pic>
        <p:nvPicPr>
          <p:cNvPr id="140" name="图片 7"/>
          <p:cNvPicPr>
            <a:picLocks noChangeAspect="1"/>
          </p:cNvPicPr>
          <p:nvPr>
            <p:custDataLst>
              <p:tags r:id="rId17"/>
            </p:custDataLst>
          </p:nvPr>
        </p:nvPicPr>
        <p:blipFill>
          <a:blip r:embed="rId18"/>
          <a:stretch>
            <a:fillRect/>
          </a:stretch>
        </p:blipFill>
        <p:spPr>
          <a:xfrm>
            <a:off x="2347595" y="3686810"/>
            <a:ext cx="1731010" cy="2010410"/>
          </a:xfrm>
          <a:prstGeom prst="rect">
            <a:avLst/>
          </a:prstGeom>
          <a:noFill/>
          <a:ln>
            <a:noFill/>
          </a:ln>
        </p:spPr>
      </p:pic>
      <p:pic>
        <p:nvPicPr>
          <p:cNvPr id="141" name="图片 8"/>
          <p:cNvPicPr>
            <a:picLocks noChangeAspect="1"/>
          </p:cNvPicPr>
          <p:nvPr>
            <p:custDataLst>
              <p:tags r:id="rId19"/>
            </p:custDataLst>
          </p:nvPr>
        </p:nvPicPr>
        <p:blipFill>
          <a:blip r:embed="rId20"/>
          <a:stretch>
            <a:fillRect/>
          </a:stretch>
        </p:blipFill>
        <p:spPr>
          <a:xfrm>
            <a:off x="4133850" y="3686810"/>
            <a:ext cx="1721485" cy="2010410"/>
          </a:xfrm>
          <a:prstGeom prst="rect">
            <a:avLst/>
          </a:prstGeom>
          <a:noFill/>
          <a:ln>
            <a:noFill/>
          </a:ln>
        </p:spPr>
      </p:pic>
      <p:pic>
        <p:nvPicPr>
          <p:cNvPr id="142" name="图片 9"/>
          <p:cNvPicPr/>
          <p:nvPr>
            <p:custDataLst>
              <p:tags r:id="rId21"/>
            </p:custDataLst>
          </p:nvPr>
        </p:nvPicPr>
        <p:blipFill>
          <a:blip r:embed="rId22"/>
          <a:stretch>
            <a:fillRect/>
          </a:stretch>
        </p:blipFill>
        <p:spPr>
          <a:xfrm>
            <a:off x="5921375" y="3686810"/>
            <a:ext cx="1720800" cy="2011045"/>
          </a:xfrm>
          <a:prstGeom prst="rect">
            <a:avLst/>
          </a:prstGeom>
          <a:noFill/>
          <a:ln>
            <a:noFill/>
          </a:ln>
        </p:spPr>
      </p:pic>
      <p:pic>
        <p:nvPicPr>
          <p:cNvPr id="143" name="图片 10"/>
          <p:cNvPicPr/>
          <p:nvPr>
            <p:custDataLst>
              <p:tags r:id="rId23"/>
            </p:custDataLst>
          </p:nvPr>
        </p:nvPicPr>
        <p:blipFill>
          <a:blip r:embed="rId24"/>
          <a:stretch>
            <a:fillRect/>
          </a:stretch>
        </p:blipFill>
        <p:spPr>
          <a:xfrm>
            <a:off x="7708265" y="3686810"/>
            <a:ext cx="1720800" cy="2010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矩形 24"/>
          <p:cNvSpPr/>
          <p:nvPr>
            <p:custDataLst>
              <p:tags r:id="rId1"/>
            </p:custDataLst>
          </p:nvPr>
        </p:nvSpPr>
        <p:spPr>
          <a:xfrm>
            <a:off x="2243455" y="2354580"/>
            <a:ext cx="4016375" cy="460375"/>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1600" dirty="0">
                <a:solidFill>
                  <a:srgbClr val="123339"/>
                </a:solidFill>
                <a:latin typeface="微软雅黑" panose="020B0503020204020204" pitchFamily="34" charset="-122"/>
                <a:ea typeface="微软雅黑" panose="020B0503020204020204" pitchFamily="34" charset="-122"/>
              </a:rPr>
              <a:t>基于合成数据集的算法测试结果</a:t>
            </a:r>
            <a:endParaRPr lang="zh-CN" altLang="en-US" sz="1600" dirty="0">
              <a:solidFill>
                <a:srgbClr val="123339"/>
              </a:solidFill>
              <a:latin typeface="微软雅黑" panose="020B0503020204020204" pitchFamily="34" charset="-122"/>
              <a:ea typeface="微软雅黑" panose="020B0503020204020204" pitchFamily="34" charset="-122"/>
            </a:endParaRPr>
          </a:p>
        </p:txBody>
      </p:sp>
      <p:sp>
        <p:nvSpPr>
          <p:cNvPr id="27" name="PA-稻壳儿搜索【幻雨工作室】_1_1"/>
          <p:cNvSpPr>
            <a:spLocks noChangeArrowheads="1"/>
          </p:cNvSpPr>
          <p:nvPr>
            <p:custDataLst>
              <p:tags r:id="rId2"/>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31" name="PA-稻壳儿搜索【幻雨工作室】_2_1"/>
          <p:cNvSpPr txBox="1"/>
          <p:nvPr>
            <p:custDataLst>
              <p:tags r:id="rId3"/>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对比实验结果</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33" name="PA-矩形 5_1"/>
          <p:cNvSpPr/>
          <p:nvPr>
            <p:custDataLst>
              <p:tags r:id="rId4"/>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graphicFrame>
        <p:nvGraphicFramePr>
          <p:cNvPr id="2" name="表格 1"/>
          <p:cNvGraphicFramePr/>
          <p:nvPr>
            <p:custDataLst>
              <p:tags r:id="rId6"/>
            </p:custDataLst>
          </p:nvPr>
        </p:nvGraphicFramePr>
        <p:xfrm>
          <a:off x="882650" y="3071495"/>
          <a:ext cx="5793105" cy="1648460"/>
        </p:xfrm>
        <a:graphic>
          <a:graphicData uri="http://schemas.openxmlformats.org/drawingml/2006/table">
            <a:tbl>
              <a:tblPr/>
              <a:tblGrid>
                <a:gridCol w="1301115"/>
                <a:gridCol w="1421130"/>
                <a:gridCol w="1452245"/>
                <a:gridCol w="1618615"/>
              </a:tblGrid>
              <a:tr h="511175">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算法模型</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PSNR</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SSIM</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MOS</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095">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SRCNN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rPr>
                        <a:t>32.26</a:t>
                      </a:r>
                      <a:endParaRPr lang="en-US" alt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0.85</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2.8</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9095">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SRGAN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30.44</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rPr>
                        <a:t>0.86</a:t>
                      </a:r>
                      <a:endParaRPr lang="en-US" alt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3.4</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379095">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GFPGAN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27.78</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0.76</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rPr>
                        <a:t>3.8</a:t>
                      </a:r>
                      <a:endParaRPr lang="en-US" alt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PA-稻壳儿搜索【幻雨工作室】_6"/>
          <p:cNvSpPr/>
          <p:nvPr>
            <p:custDataLst>
              <p:tags r:id="rId7"/>
            </p:custDataLst>
          </p:nvPr>
        </p:nvSpPr>
        <p:spPr>
          <a:xfrm>
            <a:off x="882650" y="3042920"/>
            <a:ext cx="5793105" cy="1725295"/>
          </a:xfrm>
          <a:prstGeom prst="rect">
            <a:avLst/>
          </a:prstGeom>
          <a:noFill/>
          <a:ln w="76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56" name="灯片编号占位符 55"/>
          <p:cNvSpPr>
            <a:spLocks noGrp="1"/>
          </p:cNvSpPr>
          <p:nvPr>
            <p:ph type="sldNum" sz="quarter" idx="12"/>
            <p:custDataLst>
              <p:tags r:id="rId8"/>
            </p:custDataLst>
          </p:nvPr>
        </p:nvSpPr>
        <p:spPr>
          <a:xfrm>
            <a:off x="8610600" y="6492875"/>
            <a:ext cx="2743200" cy="365125"/>
          </a:xfrm>
        </p:spPr>
        <p:txBody>
          <a:bodyPr/>
          <a:p>
            <a:fld id="{3A7356C7-3C3F-410A-AE9A-B881164C506D}" type="slidenum">
              <a:rPr lang="zh-CN" altLang="en-US" smtClean="0"/>
            </a:fld>
            <a:endParaRPr lang="zh-CN" altLang="en-US"/>
          </a:p>
        </p:txBody>
      </p:sp>
      <p:graphicFrame>
        <p:nvGraphicFramePr>
          <p:cNvPr id="8" name="表格 7"/>
          <p:cNvGraphicFramePr/>
          <p:nvPr>
            <p:custDataLst>
              <p:tags r:id="rId9"/>
            </p:custDataLst>
          </p:nvPr>
        </p:nvGraphicFramePr>
        <p:xfrm>
          <a:off x="7189470" y="3074670"/>
          <a:ext cx="4843780" cy="1708785"/>
        </p:xfrm>
        <a:graphic>
          <a:graphicData uri="http://schemas.openxmlformats.org/drawingml/2006/table">
            <a:tbl>
              <a:tblPr/>
              <a:tblGrid>
                <a:gridCol w="2324735"/>
                <a:gridCol w="2519045"/>
              </a:tblGrid>
              <a:tr h="531495">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算法模型</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MOS</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7820">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SRCNN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2.4</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37820">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SRGAN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3.0</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501650">
                <a:tc>
                  <a:txBody>
                    <a:bodyPr/>
                    <a:p>
                      <a:pPr indent="0" algn="ctr">
                        <a:buNone/>
                      </a:pPr>
                      <a:r>
                        <a:rPr lang="en-US" sz="2000" b="0">
                          <a:latin typeface="微软雅黑" panose="020B0503020204020204" pitchFamily="34" charset="-122"/>
                          <a:ea typeface="微软雅黑" panose="020B0503020204020204" pitchFamily="34" charset="-122"/>
                          <a:cs typeface="宋体" panose="02010600030101010101" pitchFamily="2" charset="-122"/>
                        </a:rPr>
                        <a:t>GFPGAN</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rPr>
                        <a:t>4.0</a:t>
                      </a:r>
                      <a:endParaRPr lang="en-US" altLang="en-US" sz="2000" b="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PA-稻壳儿搜索【幻雨工作室】_6"/>
          <p:cNvSpPr/>
          <p:nvPr>
            <p:custDataLst>
              <p:tags r:id="rId10"/>
            </p:custDataLst>
          </p:nvPr>
        </p:nvSpPr>
        <p:spPr>
          <a:xfrm>
            <a:off x="7189470" y="3029585"/>
            <a:ext cx="4843780" cy="1772285"/>
          </a:xfrm>
          <a:prstGeom prst="rect">
            <a:avLst/>
          </a:prstGeom>
          <a:noFill/>
          <a:ln w="76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0" name="PA-稻壳儿搜索【幻雨工作室】_24"/>
          <p:cNvSpPr/>
          <p:nvPr>
            <p:custDataLst>
              <p:tags r:id="rId11"/>
            </p:custDataLst>
          </p:nvPr>
        </p:nvSpPr>
        <p:spPr>
          <a:xfrm>
            <a:off x="7597140" y="2239010"/>
            <a:ext cx="4029075" cy="575945"/>
          </a:xfrm>
          <a:prstGeom prst="rect">
            <a:avLst/>
          </a:prstGeom>
        </p:spPr>
        <p:txBody>
          <a:bodyPr wrap="square">
            <a:noAutofit/>
          </a:bodyPr>
          <a:p>
            <a:pPr>
              <a:lnSpc>
                <a:spcPct val="200000"/>
              </a:lnSpc>
            </a:pPr>
            <a:r>
              <a:rPr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基于真实老旧照片数据集</a:t>
            </a:r>
            <a:r>
              <a:rPr 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的算法</a:t>
            </a:r>
            <a:r>
              <a:rPr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测试</a:t>
            </a:r>
            <a:r>
              <a:rPr 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结果</a:t>
            </a:r>
            <a:endParaRPr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PA-组合 41"/>
          <p:cNvGrpSpPr/>
          <p:nvPr>
            <p:custDataLst>
              <p:tags r:id="rId1"/>
            </p:custDataLst>
          </p:nvPr>
        </p:nvGrpSpPr>
        <p:grpSpPr>
          <a:xfrm>
            <a:off x="2052003" y="3193141"/>
            <a:ext cx="2303916" cy="2612571"/>
            <a:chOff x="874713" y="3193141"/>
            <a:chExt cx="2303916" cy="2612571"/>
          </a:xfrm>
          <a:effectLst>
            <a:outerShdw blurRad="50800" dist="38100" dir="5400000" algn="t" rotWithShape="0">
              <a:prstClr val="black">
                <a:alpha val="40000"/>
              </a:prstClr>
            </a:outerShdw>
          </a:effectLst>
        </p:grpSpPr>
        <p:sp>
          <p:nvSpPr>
            <p:cNvPr id="6" name="PA-矩形 5"/>
            <p:cNvSpPr/>
            <p:nvPr>
              <p:custDataLst>
                <p:tags r:id="rId2"/>
              </p:custDataLst>
            </p:nvPr>
          </p:nvSpPr>
          <p:spPr>
            <a:xfrm>
              <a:off x="874713" y="3193141"/>
              <a:ext cx="2303916" cy="2612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2" name="PA-矩形 21"/>
            <p:cNvSpPr/>
            <p:nvPr>
              <p:custDataLst>
                <p:tags r:id="rId3"/>
              </p:custDataLst>
            </p:nvPr>
          </p:nvSpPr>
          <p:spPr>
            <a:xfrm>
              <a:off x="926148" y="3470001"/>
              <a:ext cx="2252345" cy="1845310"/>
            </a:xfrm>
            <a:prstGeom prst="rect">
              <a:avLst/>
            </a:prstGeom>
          </p:spPr>
          <p:txBody>
            <a:bodyPr wrap="square">
              <a:noAutofit/>
              <a:scene3d>
                <a:camera prst="orthographicFront"/>
                <a:lightRig rig="threePt" dir="t"/>
              </a:scene3d>
              <a:sp3d contourW="12700"/>
            </a:bodyPr>
            <a:lstStyle/>
            <a:p>
              <a:pPr algn="l">
                <a:lnSpc>
                  <a:spcPct val="150000"/>
                </a:lnSpc>
              </a:pPr>
              <a:r>
                <a:rPr lang="en-US" altLang="zh-CN" dirty="0">
                  <a:solidFill>
                    <a:srgbClr val="123339"/>
                  </a:solidFill>
                  <a:latin typeface="思源黑体 CN Medium" panose="020B0600000000000000" pitchFamily="34" charset="-122"/>
                  <a:ea typeface="思源黑体 CN Medium" panose="020B0600000000000000" pitchFamily="34" charset="-122"/>
                </a:rPr>
                <a:t>  </a:t>
              </a:r>
              <a:r>
                <a:rPr lang="zh-CN" altLang="en-US" dirty="0">
                  <a:solidFill>
                    <a:srgbClr val="123339"/>
                  </a:solidFill>
                  <a:latin typeface="思源黑体 CN Medium" panose="020B0600000000000000" pitchFamily="34" charset="-122"/>
                  <a:ea typeface="思源黑体 CN Medium" panose="020B0600000000000000" pitchFamily="34" charset="-122"/>
                </a:rPr>
                <a:t>超分辨率的效果较有限，能获得很高的客观评价值，但主观评价分数较差。</a:t>
              </a:r>
              <a:endParaRPr lang="zh-CN" altLang="en-US" dirty="0">
                <a:solidFill>
                  <a:srgbClr val="123339"/>
                </a:solidFill>
                <a:latin typeface="思源黑体 CN Medium" panose="020B0600000000000000" pitchFamily="34" charset="-122"/>
                <a:ea typeface="思源黑体 CN Medium" panose="020B0600000000000000" pitchFamily="34" charset="-122"/>
              </a:endParaRPr>
            </a:p>
          </p:txBody>
        </p:sp>
      </p:grpSp>
      <p:grpSp>
        <p:nvGrpSpPr>
          <p:cNvPr id="43" name="PA-组合 42"/>
          <p:cNvGrpSpPr/>
          <p:nvPr>
            <p:custDataLst>
              <p:tags r:id="rId4"/>
            </p:custDataLst>
          </p:nvPr>
        </p:nvGrpSpPr>
        <p:grpSpPr>
          <a:xfrm>
            <a:off x="4764889" y="3193141"/>
            <a:ext cx="2303916" cy="2612571"/>
            <a:chOff x="3587599" y="3193141"/>
            <a:chExt cx="2303916" cy="2612571"/>
          </a:xfrm>
          <a:effectLst>
            <a:outerShdw blurRad="50800" dist="38100" dir="5400000" algn="t" rotWithShape="0">
              <a:prstClr val="black">
                <a:alpha val="40000"/>
              </a:prstClr>
            </a:outerShdw>
          </a:effectLst>
        </p:grpSpPr>
        <p:sp>
          <p:nvSpPr>
            <p:cNvPr id="7" name="PA-矩形 6"/>
            <p:cNvSpPr/>
            <p:nvPr>
              <p:custDataLst>
                <p:tags r:id="rId5"/>
              </p:custDataLst>
            </p:nvPr>
          </p:nvSpPr>
          <p:spPr>
            <a:xfrm>
              <a:off x="3587599" y="3193141"/>
              <a:ext cx="2303916" cy="2612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7" name="PA-矩形 26"/>
            <p:cNvSpPr/>
            <p:nvPr>
              <p:custDataLst>
                <p:tags r:id="rId6"/>
              </p:custDataLst>
            </p:nvPr>
          </p:nvSpPr>
          <p:spPr>
            <a:xfrm>
              <a:off x="3782544" y="3470001"/>
              <a:ext cx="2035175" cy="1753235"/>
            </a:xfrm>
            <a:prstGeom prst="rect">
              <a:avLst/>
            </a:prstGeom>
          </p:spPr>
          <p:txBody>
            <a:bodyPr wrap="square">
              <a:spAutoFit/>
              <a:scene3d>
                <a:camera prst="orthographicFront"/>
                <a:lightRig rig="threePt" dir="t"/>
              </a:scene3d>
              <a:sp3d contourW="12700"/>
            </a:bodyPr>
            <a:lstStyle/>
            <a:p>
              <a:pPr algn="l">
                <a:lnSpc>
                  <a:spcPct val="150000"/>
                </a:lnSpc>
              </a:pPr>
              <a:r>
                <a:rPr lang="en-US" altLang="zh-CN" dirty="0">
                  <a:solidFill>
                    <a:srgbClr val="123339"/>
                  </a:solidFill>
                  <a:latin typeface="思源黑体 CN Medium" panose="020B0600000000000000" pitchFamily="34" charset="-122"/>
                  <a:ea typeface="思源黑体 CN Medium" panose="020B0600000000000000" pitchFamily="34" charset="-122"/>
                </a:rPr>
                <a:t>  </a:t>
              </a:r>
              <a:r>
                <a:rPr lang="zh-CN" altLang="en-US" dirty="0">
                  <a:solidFill>
                    <a:srgbClr val="123339"/>
                  </a:solidFill>
                  <a:latin typeface="思源黑体 CN Medium" panose="020B0600000000000000" pitchFamily="34" charset="-122"/>
                  <a:ea typeface="思源黑体 CN Medium" panose="020B0600000000000000" pitchFamily="34" charset="-122"/>
                </a:rPr>
                <a:t>超分辨率的效果不错，在</a:t>
              </a:r>
              <a:r>
                <a:rPr lang="zh-CN" altLang="en-US" dirty="0">
                  <a:solidFill>
                    <a:srgbClr val="123339"/>
                  </a:solidFill>
                  <a:latin typeface="思源黑体 CN Medium" panose="020B0600000000000000" pitchFamily="34" charset="-122"/>
                  <a:ea typeface="思源黑体 CN Medium" panose="020B0600000000000000" pitchFamily="34" charset="-122"/>
                </a:rPr>
                <a:t>主客观评价指标上都能得到较好的分值。</a:t>
              </a:r>
              <a:endParaRPr lang="zh-CN" altLang="en-US" dirty="0">
                <a:solidFill>
                  <a:srgbClr val="123339"/>
                </a:solidFill>
                <a:latin typeface="思源黑体 CN Medium" panose="020B0600000000000000" pitchFamily="34" charset="-122"/>
                <a:ea typeface="思源黑体 CN Medium" panose="020B0600000000000000" pitchFamily="34" charset="-122"/>
              </a:endParaRPr>
            </a:p>
          </p:txBody>
        </p:sp>
      </p:grpSp>
      <p:grpSp>
        <p:nvGrpSpPr>
          <p:cNvPr id="44" name="PA-组合 43"/>
          <p:cNvGrpSpPr/>
          <p:nvPr>
            <p:custDataLst>
              <p:tags r:id="rId7"/>
            </p:custDataLst>
          </p:nvPr>
        </p:nvGrpSpPr>
        <p:grpSpPr>
          <a:xfrm>
            <a:off x="7477775" y="3193141"/>
            <a:ext cx="2303916" cy="2612571"/>
            <a:chOff x="6300485" y="3193141"/>
            <a:chExt cx="2303916" cy="2612571"/>
          </a:xfrm>
          <a:effectLst>
            <a:outerShdw blurRad="50800" dist="38100" dir="5400000" algn="t" rotWithShape="0">
              <a:prstClr val="black">
                <a:alpha val="40000"/>
              </a:prstClr>
            </a:outerShdw>
          </a:effectLst>
        </p:grpSpPr>
        <p:sp>
          <p:nvSpPr>
            <p:cNvPr id="8" name="PA-矩形 7"/>
            <p:cNvSpPr/>
            <p:nvPr>
              <p:custDataLst>
                <p:tags r:id="rId8"/>
              </p:custDataLst>
            </p:nvPr>
          </p:nvSpPr>
          <p:spPr>
            <a:xfrm>
              <a:off x="6300485" y="3193141"/>
              <a:ext cx="2303916" cy="2612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8" name="PA-矩形 27"/>
            <p:cNvSpPr/>
            <p:nvPr>
              <p:custDataLst>
                <p:tags r:id="rId9"/>
              </p:custDataLst>
            </p:nvPr>
          </p:nvSpPr>
          <p:spPr>
            <a:xfrm>
              <a:off x="6495909" y="3345557"/>
              <a:ext cx="1912461" cy="2306955"/>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1600" dirty="0">
                  <a:solidFill>
                    <a:srgbClr val="123339"/>
                  </a:solidFill>
                  <a:latin typeface="微软雅黑" panose="020B0503020204020204" pitchFamily="34" charset="-122"/>
                  <a:ea typeface="微软雅黑" panose="020B0503020204020204" pitchFamily="34" charset="-122"/>
                </a:rPr>
                <a:t>超分辨率的效果非常优秀，虽然在客观评价指标下的分值较低，但在主观评价指标下的分数远高于其他算法。</a:t>
              </a:r>
              <a:endParaRPr lang="zh-CN" altLang="en-US" sz="1600" dirty="0">
                <a:solidFill>
                  <a:srgbClr val="123339"/>
                </a:solidFill>
                <a:latin typeface="微软雅黑" panose="020B0503020204020204" pitchFamily="34" charset="-122"/>
                <a:ea typeface="微软雅黑" panose="020B0503020204020204" pitchFamily="34" charset="-122"/>
              </a:endParaRPr>
            </a:p>
          </p:txBody>
        </p:sp>
      </p:grpSp>
      <p:grpSp>
        <p:nvGrpSpPr>
          <p:cNvPr id="38" name="PA-组合 37"/>
          <p:cNvGrpSpPr/>
          <p:nvPr>
            <p:custDataLst>
              <p:tags r:id="rId10"/>
            </p:custDataLst>
          </p:nvPr>
        </p:nvGrpSpPr>
        <p:grpSpPr>
          <a:xfrm>
            <a:off x="2052003" y="1712685"/>
            <a:ext cx="2303916" cy="1349828"/>
            <a:chOff x="874713" y="1712685"/>
            <a:chExt cx="2303916" cy="1349828"/>
          </a:xfrm>
          <a:effectLst>
            <a:outerShdw blurRad="50800" dist="38100" dir="5400000" algn="t" rotWithShape="0">
              <a:prstClr val="black">
                <a:alpha val="40000"/>
              </a:prstClr>
            </a:outerShdw>
          </a:effectLst>
        </p:grpSpPr>
        <p:sp>
          <p:nvSpPr>
            <p:cNvPr id="2" name="PA-矩形 1"/>
            <p:cNvSpPr/>
            <p:nvPr>
              <p:custDataLst>
                <p:tags r:id="rId11"/>
              </p:custDataLst>
            </p:nvPr>
          </p:nvSpPr>
          <p:spPr>
            <a:xfrm>
              <a:off x="874713"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3" name="PA-矩形 22"/>
            <p:cNvSpPr/>
            <p:nvPr>
              <p:custDataLst>
                <p:tags r:id="rId12"/>
              </p:custDataLst>
            </p:nvPr>
          </p:nvSpPr>
          <p:spPr>
            <a:xfrm>
              <a:off x="895532" y="2168727"/>
              <a:ext cx="2241974" cy="53403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SRCNN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39" name="PA-组合 38"/>
          <p:cNvGrpSpPr/>
          <p:nvPr>
            <p:custDataLst>
              <p:tags r:id="rId13"/>
            </p:custDataLst>
          </p:nvPr>
        </p:nvGrpSpPr>
        <p:grpSpPr>
          <a:xfrm>
            <a:off x="4764889" y="1712685"/>
            <a:ext cx="2303916" cy="1349828"/>
            <a:chOff x="3587599" y="1712685"/>
            <a:chExt cx="2303916" cy="1349828"/>
          </a:xfrm>
          <a:effectLst>
            <a:outerShdw blurRad="50800" dist="38100" dir="5400000" algn="t" rotWithShape="0">
              <a:prstClr val="black">
                <a:alpha val="40000"/>
              </a:prstClr>
            </a:outerShdw>
          </a:effectLst>
        </p:grpSpPr>
        <p:sp>
          <p:nvSpPr>
            <p:cNvPr id="3" name="PA-矩形 2"/>
            <p:cNvSpPr/>
            <p:nvPr>
              <p:custDataLst>
                <p:tags r:id="rId14"/>
              </p:custDataLst>
            </p:nvPr>
          </p:nvSpPr>
          <p:spPr>
            <a:xfrm>
              <a:off x="3587599" y="1712685"/>
              <a:ext cx="2303916" cy="1349828"/>
            </a:xfrm>
            <a:prstGeom prst="rect">
              <a:avLst/>
            </a:prstGeom>
            <a:solidFill>
              <a:srgbClr val="12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4" name="PA-矩形 23"/>
            <p:cNvSpPr/>
            <p:nvPr>
              <p:custDataLst>
                <p:tags r:id="rId15"/>
              </p:custDataLst>
            </p:nvPr>
          </p:nvSpPr>
          <p:spPr>
            <a:xfrm>
              <a:off x="3639433" y="2168727"/>
              <a:ext cx="2241974" cy="53403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SRGAN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40" name="PA-组合 39"/>
          <p:cNvGrpSpPr/>
          <p:nvPr>
            <p:custDataLst>
              <p:tags r:id="rId16"/>
            </p:custDataLst>
          </p:nvPr>
        </p:nvGrpSpPr>
        <p:grpSpPr>
          <a:xfrm>
            <a:off x="7477775" y="1712685"/>
            <a:ext cx="2303916" cy="1349828"/>
            <a:chOff x="6300485" y="1712685"/>
            <a:chExt cx="2303916" cy="1349828"/>
          </a:xfrm>
          <a:effectLst>
            <a:outerShdw blurRad="50800" dist="38100" dir="5400000" algn="t" rotWithShape="0">
              <a:prstClr val="black">
                <a:alpha val="40000"/>
              </a:prstClr>
            </a:outerShdw>
          </a:effectLst>
        </p:grpSpPr>
        <p:sp>
          <p:nvSpPr>
            <p:cNvPr id="4" name="PA-矩形 3"/>
            <p:cNvSpPr/>
            <p:nvPr>
              <p:custDataLst>
                <p:tags r:id="rId17"/>
              </p:custDataLst>
            </p:nvPr>
          </p:nvSpPr>
          <p:spPr>
            <a:xfrm>
              <a:off x="6300485"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5" name="PA-矩形 24"/>
            <p:cNvSpPr/>
            <p:nvPr>
              <p:custDataLst>
                <p:tags r:id="rId18"/>
              </p:custDataLst>
            </p:nvPr>
          </p:nvSpPr>
          <p:spPr>
            <a:xfrm>
              <a:off x="6300644" y="2168727"/>
              <a:ext cx="2241974" cy="53403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GFPGAN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33" name="PA-稻壳儿搜索【幻雨工作室】_1_1"/>
          <p:cNvSpPr>
            <a:spLocks noChangeArrowheads="1"/>
          </p:cNvSpPr>
          <p:nvPr>
            <p:custDataLst>
              <p:tags r:id="rId19"/>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3</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47" name="PA-稻壳儿搜索【幻雨工作室】_2_1"/>
          <p:cNvSpPr txBox="1"/>
          <p:nvPr>
            <p:custDataLst>
              <p:tags r:id="rId20"/>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实验结果分析</a:t>
            </a:r>
            <a:endParaRPr lang="zh-CN" altLang="en-US"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49" name="PA-矩形 5_1"/>
          <p:cNvSpPr/>
          <p:nvPr>
            <p:custDataLst>
              <p:tags r:id="rId21"/>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48" name="图片 4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sp>
        <p:nvSpPr>
          <p:cNvPr id="11" name="灯片编号占位符 10"/>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3439"/>
        </a:solidFill>
        <a:effectLst/>
      </p:bgPr>
    </p:bg>
    <p:spTree>
      <p:nvGrpSpPr>
        <p:cNvPr id="1" name=""/>
        <p:cNvGrpSpPr/>
        <p:nvPr/>
      </p:nvGrpSpPr>
      <p:grpSpPr>
        <a:xfrm>
          <a:off x="0" y="0"/>
          <a:ext cx="0" cy="0"/>
          <a:chOff x="0" y="0"/>
          <a:chExt cx="0" cy="0"/>
        </a:xfrm>
      </p:grpSpPr>
      <p:sp>
        <p:nvSpPr>
          <p:cNvPr id="3" name="PA_PA-矩形 10"/>
          <p:cNvSpPr/>
          <p:nvPr>
            <p:custDataLst>
              <p:tags r:id="rId1"/>
            </p:custDataLst>
          </p:nvPr>
        </p:nvSpPr>
        <p:spPr>
          <a:xfrm>
            <a:off x="1243899" y="1823389"/>
            <a:ext cx="9704201" cy="3434708"/>
          </a:xfrm>
          <a:prstGeom prst="rect">
            <a:avLst/>
          </a:prstGeom>
          <a:solidFill>
            <a:schemeClr val="bg1"/>
          </a:solidFill>
          <a:ln w="50800">
            <a:solidFill>
              <a:srgbClr val="A0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grpSp>
        <p:nvGrpSpPr>
          <p:cNvPr id="4" name="PA-组合 3"/>
          <p:cNvGrpSpPr/>
          <p:nvPr>
            <p:custDataLst>
              <p:tags r:id="rId2"/>
            </p:custDataLst>
          </p:nvPr>
        </p:nvGrpSpPr>
        <p:grpSpPr>
          <a:xfrm>
            <a:off x="10497250" y="3008930"/>
            <a:ext cx="901700" cy="695326"/>
            <a:chOff x="10866438" y="3185886"/>
            <a:chExt cx="901700" cy="695326"/>
          </a:xfrm>
          <a:solidFill>
            <a:srgbClr val="92D050"/>
          </a:solidFill>
        </p:grpSpPr>
        <p:sp>
          <p:nvSpPr>
            <p:cNvPr id="5" name="PA-矩形 4"/>
            <p:cNvSpPr/>
            <p:nvPr>
              <p:custDataLst>
                <p:tags r:id="rId3"/>
              </p:custDataLst>
            </p:nvPr>
          </p:nvSpPr>
          <p:spPr>
            <a:xfrm rot="5400000">
              <a:off x="10969625" y="3082699"/>
              <a:ext cx="695326" cy="901700"/>
            </a:xfrm>
            <a:prstGeom prst="rect">
              <a:avLst/>
            </a:prstGeom>
            <a:solidFill>
              <a:srgbClr val="A2BFC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6" name="PA-燕尾形 5"/>
            <p:cNvSpPr/>
            <p:nvPr>
              <p:custDataLst>
                <p:tags r:id="rId4"/>
              </p:custDataLst>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grpSp>
      <p:grpSp>
        <p:nvGrpSpPr>
          <p:cNvPr id="7" name="PA-组合 6"/>
          <p:cNvGrpSpPr/>
          <p:nvPr>
            <p:custDataLst>
              <p:tags r:id="rId5"/>
            </p:custDataLst>
          </p:nvPr>
        </p:nvGrpSpPr>
        <p:grpSpPr>
          <a:xfrm>
            <a:off x="770343" y="2959944"/>
            <a:ext cx="901700" cy="695326"/>
            <a:chOff x="423863" y="3185886"/>
            <a:chExt cx="901700" cy="695326"/>
          </a:xfrm>
          <a:solidFill>
            <a:srgbClr val="92D050"/>
          </a:solidFill>
        </p:grpSpPr>
        <p:sp>
          <p:nvSpPr>
            <p:cNvPr id="8" name="PA-矩形 7"/>
            <p:cNvSpPr/>
            <p:nvPr>
              <p:custDataLst>
                <p:tags r:id="rId6"/>
              </p:custDataLst>
            </p:nvPr>
          </p:nvSpPr>
          <p:spPr>
            <a:xfrm rot="5400000">
              <a:off x="527050" y="3082699"/>
              <a:ext cx="695326" cy="901700"/>
            </a:xfrm>
            <a:prstGeom prst="rect">
              <a:avLst/>
            </a:prstGeom>
            <a:solidFill>
              <a:srgbClr val="A2B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sp>
          <p:nvSpPr>
            <p:cNvPr id="9" name="PA-燕尾形 8"/>
            <p:cNvSpPr/>
            <p:nvPr>
              <p:custDataLst>
                <p:tags r:id="rId7"/>
              </p:custDataLst>
            </p:nvPr>
          </p:nvSpPr>
          <p:spPr>
            <a:xfrm flipH="1">
              <a:off x="728663" y="3349399"/>
              <a:ext cx="292100" cy="368300"/>
            </a:xfrm>
            <a:prstGeom prst="chevron">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grpSp>
      <p:sp>
        <p:nvSpPr>
          <p:cNvPr id="10" name="PA-文本框 9"/>
          <p:cNvSpPr txBox="1"/>
          <p:nvPr>
            <p:custDataLst>
              <p:tags r:id="rId8"/>
            </p:custDataLst>
          </p:nvPr>
        </p:nvSpPr>
        <p:spPr>
          <a:xfrm>
            <a:off x="5252720" y="3008630"/>
            <a:ext cx="4507230" cy="1464310"/>
          </a:xfrm>
          <a:prstGeom prst="rect">
            <a:avLst/>
          </a:prstGeom>
          <a:noFill/>
        </p:spPr>
        <p:txBody>
          <a:bodyPr wrap="square" rtlCol="0">
            <a:no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schemeClr val="tx1"/>
                </a:solidFill>
                <a:latin typeface="微软雅黑" panose="020B0503020204020204" pitchFamily="34" charset="-122"/>
                <a:ea typeface="微软雅黑" panose="020B0503020204020204" pitchFamily="34" charset="-122"/>
                <a:sym typeface="+mn-ea"/>
              </a:rPr>
              <a:t>研究结论</a:t>
            </a:r>
            <a:endParaRPr lang="zh-CN" altLang="en-US" sz="44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PA-文本框 11"/>
          <p:cNvSpPr txBox="1"/>
          <p:nvPr>
            <p:custDataLst>
              <p:tags r:id="rId9"/>
            </p:custDataLst>
          </p:nvPr>
        </p:nvSpPr>
        <p:spPr>
          <a:xfrm flipH="1">
            <a:off x="2291106" y="2633318"/>
            <a:ext cx="2672080" cy="1445260"/>
          </a:xfrm>
          <a:prstGeom prst="rect">
            <a:avLst/>
          </a:prstGeom>
          <a:noFill/>
        </p:spPr>
        <p:txBody>
          <a:bodyPr wrap="square" rtlCol="0">
            <a:spAutoFit/>
          </a:bodyPr>
          <a:lstStyle/>
          <a:p>
            <a:pPr algn="ctr"/>
            <a:r>
              <a:rPr lang="en-US" altLang="zh-CN" sz="8800" dirty="0">
                <a:solidFill>
                  <a:srgbClr val="123439"/>
                </a:solidFill>
                <a:latin typeface="思源黑体 CN Light" panose="020B0300000000000000" pitchFamily="34" charset="-122"/>
                <a:ea typeface="思源黑体 CN Light" panose="020B0300000000000000" pitchFamily="34" charset="-122"/>
              </a:rPr>
              <a:t>4</a:t>
            </a:r>
            <a:endParaRPr lang="id-ID" sz="8800" dirty="0">
              <a:solidFill>
                <a:srgbClr val="123439"/>
              </a:solidFill>
              <a:latin typeface="思源黑体 CN Light" panose="020B0300000000000000" pitchFamily="34" charset="-122"/>
              <a:ea typeface="思源黑体 CN Light" panose="020B0300000000000000" pitchFamily="34" charset="-122"/>
            </a:endParaRPr>
          </a:p>
        </p:txBody>
      </p:sp>
      <p:sp>
        <p:nvSpPr>
          <p:cNvPr id="11" name="灯片编号占位符 10"/>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600075 h 6858000"/>
              <a:gd name="connsiteX6" fmla="*/ 5386387 w 12192000"/>
              <a:gd name="connsiteY6" fmla="*/ 1309688 h 6858000"/>
              <a:gd name="connsiteX7" fmla="*/ 6096000 w 12192000"/>
              <a:gd name="connsiteY7" fmla="*/ 2019301 h 6858000"/>
              <a:gd name="connsiteX8" fmla="*/ 6805613 w 12192000"/>
              <a:gd name="connsiteY8" fmla="*/ 1309688 h 6858000"/>
              <a:gd name="connsiteX9" fmla="*/ 6096000 w 12192000"/>
              <a:gd name="connsiteY9" fmla="*/ 600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600075"/>
                </a:moveTo>
                <a:cubicBezTo>
                  <a:pt x="5704092" y="600075"/>
                  <a:pt x="5386387" y="917780"/>
                  <a:pt x="5386387" y="1309688"/>
                </a:cubicBezTo>
                <a:cubicBezTo>
                  <a:pt x="5386387" y="1701596"/>
                  <a:pt x="5704092" y="2019301"/>
                  <a:pt x="6096000" y="2019301"/>
                </a:cubicBezTo>
                <a:cubicBezTo>
                  <a:pt x="6487908" y="2019301"/>
                  <a:pt x="6805613" y="1701596"/>
                  <a:pt x="6805613" y="1309688"/>
                </a:cubicBezTo>
                <a:cubicBezTo>
                  <a:pt x="6805613" y="917780"/>
                  <a:pt x="6487908" y="600075"/>
                  <a:pt x="6096000" y="600075"/>
                </a:cubicBezTo>
                <a:close/>
              </a:path>
            </a:pathLst>
          </a:custGeom>
          <a:solidFill>
            <a:srgbClr val="39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5" name="PA-文本框 4"/>
          <p:cNvSpPr txBox="1"/>
          <p:nvPr>
            <p:custDataLst>
              <p:tags r:id="rId2"/>
            </p:custDataLst>
          </p:nvPr>
        </p:nvSpPr>
        <p:spPr>
          <a:xfrm>
            <a:off x="5256371" y="1099554"/>
            <a:ext cx="1643697"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a:solidFill>
                  <a:srgbClr val="123539"/>
                </a:solidFill>
                <a:latin typeface="微软雅黑" panose="020B0503020204020204" pitchFamily="34" charset="-122"/>
                <a:ea typeface="微软雅黑" panose="020B0503020204020204" pitchFamily="34" charset="-122"/>
              </a:rPr>
              <a:t>CONTENT</a:t>
            </a:r>
            <a:endParaRPr lang="en-US" altLang="zh-CN" sz="2000" dirty="0">
              <a:solidFill>
                <a:srgbClr val="123539"/>
              </a:solidFill>
              <a:latin typeface="微软雅黑" panose="020B0503020204020204" pitchFamily="34" charset="-122"/>
              <a:ea typeface="微软雅黑" panose="020B0503020204020204" pitchFamily="34" charset="-122"/>
            </a:endParaRPr>
          </a:p>
        </p:txBody>
      </p:sp>
      <p:sp>
        <p:nvSpPr>
          <p:cNvPr id="6" name="PA-稻壳儿搜索【幻雨工作室】_9"/>
          <p:cNvSpPr>
            <a:spLocks noChangeArrowheads="1"/>
          </p:cNvSpPr>
          <p:nvPr>
            <p:custDataLst>
              <p:tags r:id="rId3"/>
            </p:custDataLst>
          </p:nvPr>
        </p:nvSpPr>
        <p:spPr bwMode="auto">
          <a:xfrm>
            <a:off x="1804493" y="2795833"/>
            <a:ext cx="373560" cy="351427"/>
          </a:xfrm>
          <a:prstGeom prst="ellipse">
            <a:avLst/>
          </a:prstGeom>
          <a:solidFill>
            <a:srgbClr val="123539"/>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3600" b="1" dirty="0">
              <a:solidFill>
                <a:schemeClr val="bg1"/>
              </a:solidFill>
              <a:latin typeface="思源黑体 CN Medium" panose="020B0600000000000000" pitchFamily="34" charset="-122"/>
              <a:ea typeface="思源黑体 CN Medium" panose="020B0600000000000000" pitchFamily="34" charset="-122"/>
            </a:endParaRPr>
          </a:p>
        </p:txBody>
      </p:sp>
      <p:sp>
        <p:nvSpPr>
          <p:cNvPr id="7" name="PA-稻壳儿搜索【幻雨工作室】_10"/>
          <p:cNvSpPr txBox="1">
            <a:spLocks noChangeArrowheads="1"/>
          </p:cNvSpPr>
          <p:nvPr>
            <p:custDataLst>
              <p:tags r:id="rId4"/>
            </p:custDataLst>
          </p:nvPr>
        </p:nvSpPr>
        <p:spPr bwMode="auto">
          <a:xfrm>
            <a:off x="2435860" y="2681605"/>
            <a:ext cx="3138805" cy="10172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dist" defTabSz="685800">
              <a:defRPr/>
            </a:pPr>
            <a:r>
              <a:rPr lang="zh-CN" altLang="en-US" sz="3200" dirty="0">
                <a:solidFill>
                  <a:srgbClr val="FFFFFF"/>
                </a:solidFill>
                <a:latin typeface="微软雅黑" panose="020B0503020204020204" pitchFamily="34" charset="-122"/>
                <a:ea typeface="微软雅黑" panose="020B0503020204020204" pitchFamily="34" charset="-122"/>
              </a:rPr>
              <a:t>研究背景与意义</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8" name="PA-稻壳儿搜索【幻雨工作室】_11"/>
          <p:cNvSpPr>
            <a:spLocks noChangeArrowheads="1"/>
          </p:cNvSpPr>
          <p:nvPr>
            <p:custDataLst>
              <p:tags r:id="rId5"/>
            </p:custDataLst>
          </p:nvPr>
        </p:nvSpPr>
        <p:spPr bwMode="auto">
          <a:xfrm>
            <a:off x="7192655" y="2795834"/>
            <a:ext cx="373558" cy="351425"/>
          </a:xfrm>
          <a:prstGeom prst="ellipse">
            <a:avLst/>
          </a:prstGeom>
          <a:solidFill>
            <a:srgbClr val="123539"/>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3600" b="1" dirty="0">
              <a:solidFill>
                <a:schemeClr val="bg1"/>
              </a:solidFill>
              <a:latin typeface="思源黑体 CN Medium" panose="020B0600000000000000" pitchFamily="34" charset="-122"/>
              <a:ea typeface="思源黑体 CN Medium" panose="020B0600000000000000" pitchFamily="34" charset="-122"/>
            </a:endParaRPr>
          </a:p>
        </p:txBody>
      </p:sp>
      <p:sp>
        <p:nvSpPr>
          <p:cNvPr id="10" name="PA-稻壳儿搜索【幻雨工作室】_13"/>
          <p:cNvSpPr>
            <a:spLocks noChangeArrowheads="1"/>
          </p:cNvSpPr>
          <p:nvPr>
            <p:custDataLst>
              <p:tags r:id="rId6"/>
            </p:custDataLst>
          </p:nvPr>
        </p:nvSpPr>
        <p:spPr bwMode="auto">
          <a:xfrm>
            <a:off x="1804493" y="4426226"/>
            <a:ext cx="373558" cy="351425"/>
          </a:xfrm>
          <a:prstGeom prst="ellipse">
            <a:avLst/>
          </a:prstGeom>
          <a:solidFill>
            <a:srgbClr val="123539"/>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3600" b="1"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PA-稻壳儿搜索【幻雨工作室】_14"/>
          <p:cNvSpPr txBox="1">
            <a:spLocks noChangeArrowheads="1"/>
          </p:cNvSpPr>
          <p:nvPr>
            <p:custDataLst>
              <p:tags r:id="rId7"/>
            </p:custDataLst>
          </p:nvPr>
        </p:nvSpPr>
        <p:spPr bwMode="auto">
          <a:xfrm>
            <a:off x="8054893" y="2681390"/>
            <a:ext cx="2800818" cy="58356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l" defTabSz="685800">
              <a:defRPr/>
            </a:pPr>
            <a:r>
              <a:rPr lang="zh-CN" altLang="en-US" sz="3200" dirty="0">
                <a:solidFill>
                  <a:srgbClr val="FFFFFF"/>
                </a:solidFill>
                <a:latin typeface="微软雅黑" panose="020B0503020204020204" pitchFamily="34" charset="-122"/>
                <a:ea typeface="微软雅黑" panose="020B0503020204020204" pitchFamily="34" charset="-122"/>
              </a:rPr>
              <a:t>研究方法</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2" name="PA-稻壳儿搜索【幻雨工作室】_15"/>
          <p:cNvSpPr>
            <a:spLocks noChangeArrowheads="1"/>
          </p:cNvSpPr>
          <p:nvPr>
            <p:custDataLst>
              <p:tags r:id="rId8"/>
            </p:custDataLst>
          </p:nvPr>
        </p:nvSpPr>
        <p:spPr bwMode="auto">
          <a:xfrm>
            <a:off x="7192655" y="4426226"/>
            <a:ext cx="373558" cy="351425"/>
          </a:xfrm>
          <a:prstGeom prst="ellipse">
            <a:avLst/>
          </a:prstGeom>
          <a:solidFill>
            <a:srgbClr val="123539"/>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3600" b="1" dirty="0">
              <a:solidFill>
                <a:schemeClr val="bg1"/>
              </a:solidFill>
              <a:latin typeface="思源黑体 CN Medium" panose="020B0600000000000000" pitchFamily="34" charset="-122"/>
              <a:ea typeface="思源黑体 CN Medium" panose="020B0600000000000000" pitchFamily="34" charset="-122"/>
            </a:endParaRPr>
          </a:p>
        </p:txBody>
      </p:sp>
      <p:sp>
        <p:nvSpPr>
          <p:cNvPr id="13" name="PA-稻壳儿搜索【幻雨工作室】_16"/>
          <p:cNvSpPr txBox="1">
            <a:spLocks noChangeArrowheads="1"/>
          </p:cNvSpPr>
          <p:nvPr>
            <p:custDataLst>
              <p:tags r:id="rId9"/>
            </p:custDataLst>
          </p:nvPr>
        </p:nvSpPr>
        <p:spPr bwMode="auto">
          <a:xfrm>
            <a:off x="2435860" y="4286885"/>
            <a:ext cx="3369945" cy="97663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l" defTabSz="685800">
              <a:defRPr/>
            </a:pPr>
            <a:r>
              <a:rPr lang="zh-CN" altLang="en-US" sz="3200" dirty="0">
                <a:solidFill>
                  <a:srgbClr val="FFFFFF"/>
                </a:solidFill>
                <a:latin typeface="微软雅黑" panose="020B0503020204020204" pitchFamily="34" charset="-122"/>
                <a:ea typeface="微软雅黑" panose="020B0503020204020204" pitchFamily="34" charset="-122"/>
              </a:rPr>
              <a:t>实验结果与分析</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3" name="PA-稻壳儿搜索【幻雨工作室】_16"/>
          <p:cNvSpPr txBox="1">
            <a:spLocks noChangeArrowheads="1"/>
          </p:cNvSpPr>
          <p:nvPr>
            <p:custDataLst>
              <p:tags r:id="rId10"/>
            </p:custDataLst>
          </p:nvPr>
        </p:nvSpPr>
        <p:spPr bwMode="auto">
          <a:xfrm>
            <a:off x="8054975" y="4286885"/>
            <a:ext cx="3369945" cy="97663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l" defTabSz="685800">
              <a:defRPr/>
            </a:pPr>
            <a:r>
              <a:rPr lang="zh-CN" altLang="en-US" sz="3200" dirty="0">
                <a:solidFill>
                  <a:srgbClr val="FFFFFF"/>
                </a:solidFill>
                <a:latin typeface="微软雅黑" panose="020B0503020204020204" pitchFamily="34" charset="-122"/>
                <a:ea typeface="微软雅黑" panose="020B0503020204020204" pitchFamily="34" charset="-122"/>
              </a:rPr>
              <a:t>研究</a:t>
            </a:r>
            <a:r>
              <a:rPr lang="zh-CN" altLang="en-US" sz="3200" dirty="0">
                <a:solidFill>
                  <a:srgbClr val="FFFFFF"/>
                </a:solidFill>
                <a:latin typeface="微软雅黑" panose="020B0503020204020204" pitchFamily="34" charset="-122"/>
                <a:ea typeface="微软雅黑" panose="020B0503020204020204" pitchFamily="34" charset="-122"/>
              </a:rPr>
              <a:t>结论</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5" name="灯片编号占位符 14"/>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34">
        <p:random/>
      </p:transition>
    </mc:Choice>
    <mc:Fallback>
      <p:transition spd="slow" advTm="634">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PA-组合 26"/>
          <p:cNvGrpSpPr/>
          <p:nvPr>
            <p:custDataLst>
              <p:tags r:id="rId1"/>
            </p:custDataLst>
          </p:nvPr>
        </p:nvGrpSpPr>
        <p:grpSpPr>
          <a:xfrm>
            <a:off x="4304665" y="1587500"/>
            <a:ext cx="7104380" cy="811530"/>
            <a:chOff x="3149600" y="2336800"/>
            <a:chExt cx="6434083" cy="812800"/>
          </a:xfrm>
          <a:effectLst>
            <a:outerShdw blurRad="50800" dist="38100" dir="5400000" algn="t" rotWithShape="0">
              <a:prstClr val="black">
                <a:alpha val="40000"/>
              </a:prstClr>
            </a:outerShdw>
          </a:effectLst>
        </p:grpSpPr>
        <p:sp>
          <p:nvSpPr>
            <p:cNvPr id="15" name="PA-圆角矩形 14"/>
            <p:cNvSpPr/>
            <p:nvPr>
              <p:custDataLst>
                <p:tags r:id="rId2"/>
              </p:custDataLst>
            </p:nvPr>
          </p:nvSpPr>
          <p:spPr>
            <a:xfrm>
              <a:off x="3149600" y="2336800"/>
              <a:ext cx="5892800" cy="812800"/>
            </a:xfrm>
            <a:prstGeom prst="round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8" name="PA-矩形 17"/>
            <p:cNvSpPr/>
            <p:nvPr>
              <p:custDataLst>
                <p:tags r:id="rId3"/>
              </p:custDataLst>
            </p:nvPr>
          </p:nvSpPr>
          <p:spPr>
            <a:xfrm>
              <a:off x="3309384" y="2431563"/>
              <a:ext cx="6274299" cy="683693"/>
            </a:xfrm>
            <a:prstGeom prst="rect">
              <a:avLst/>
            </a:prstGeom>
          </p:spPr>
          <p:txBody>
            <a:bodyPr wrap="square">
              <a:noAutofit/>
              <a:scene3d>
                <a:camera prst="orthographicFront"/>
                <a:lightRig rig="threePt" dir="t"/>
              </a:scene3d>
              <a:sp3d contourW="12700"/>
            </a:bodyPr>
            <a:lstStyle/>
            <a:p>
              <a:pPr>
                <a:lnSpc>
                  <a:spcPct val="15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框架简单，易训练，图像质量增强效果有限，无法处理真实老旧照片</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8" name="PA-组合 27"/>
          <p:cNvGrpSpPr/>
          <p:nvPr>
            <p:custDataLst>
              <p:tags r:id="rId4"/>
            </p:custDataLst>
          </p:nvPr>
        </p:nvGrpSpPr>
        <p:grpSpPr>
          <a:xfrm>
            <a:off x="4318635" y="2715895"/>
            <a:ext cx="6493510" cy="1123950"/>
            <a:chOff x="3149600" y="3424290"/>
            <a:chExt cx="5892800" cy="812800"/>
          </a:xfrm>
          <a:effectLst>
            <a:outerShdw blurRad="50800" dist="38100" dir="5400000" algn="t" rotWithShape="0">
              <a:prstClr val="black">
                <a:alpha val="40000"/>
              </a:prstClr>
            </a:outerShdw>
          </a:effectLst>
        </p:grpSpPr>
        <p:sp>
          <p:nvSpPr>
            <p:cNvPr id="16" name="PA-圆角矩形 15"/>
            <p:cNvSpPr/>
            <p:nvPr>
              <p:custDataLst>
                <p:tags r:id="rId5"/>
              </p:custDataLst>
            </p:nvPr>
          </p:nvSpPr>
          <p:spPr>
            <a:xfrm>
              <a:off x="3149600" y="3424290"/>
              <a:ext cx="5892800" cy="812800"/>
            </a:xfrm>
            <a:prstGeom prst="roundRect">
              <a:avLst/>
            </a:prstGeom>
            <a:solidFill>
              <a:srgbClr val="12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9" name="PA-矩形 18"/>
            <p:cNvSpPr/>
            <p:nvPr>
              <p:custDataLst>
                <p:tags r:id="rId6"/>
              </p:custDataLst>
            </p:nvPr>
          </p:nvSpPr>
          <p:spPr>
            <a:xfrm>
              <a:off x="3309257" y="3519589"/>
              <a:ext cx="5558971" cy="666772"/>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感知损失，较难训练，质量增强效果不错，能够用于处理画面简单的老旧照片</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9" name="PA-组合 28"/>
          <p:cNvGrpSpPr/>
          <p:nvPr>
            <p:custDataLst>
              <p:tags r:id="rId7"/>
            </p:custDataLst>
          </p:nvPr>
        </p:nvGrpSpPr>
        <p:grpSpPr>
          <a:xfrm>
            <a:off x="4356735" y="4086860"/>
            <a:ext cx="6454775" cy="1794214"/>
            <a:chOff x="3150225" y="4561877"/>
            <a:chExt cx="5892800" cy="812800"/>
          </a:xfrm>
          <a:effectLst>
            <a:outerShdw blurRad="50800" dist="38100" dir="5400000" algn="t" rotWithShape="0">
              <a:prstClr val="black">
                <a:alpha val="40000"/>
              </a:prstClr>
            </a:outerShdw>
          </a:effectLst>
        </p:grpSpPr>
        <p:sp>
          <p:nvSpPr>
            <p:cNvPr id="17" name="PA-圆角矩形 16"/>
            <p:cNvSpPr/>
            <p:nvPr>
              <p:custDataLst>
                <p:tags r:id="rId8"/>
              </p:custDataLst>
            </p:nvPr>
          </p:nvSpPr>
          <p:spPr>
            <a:xfrm>
              <a:off x="3150225" y="4561877"/>
              <a:ext cx="5892800" cy="812800"/>
            </a:xfrm>
            <a:prstGeom prst="round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0" name="PA-矩形 19"/>
            <p:cNvSpPr/>
            <p:nvPr>
              <p:custDataLst>
                <p:tags r:id="rId9"/>
              </p:custDataLst>
            </p:nvPr>
          </p:nvSpPr>
          <p:spPr>
            <a:xfrm>
              <a:off x="3309257" y="4665350"/>
              <a:ext cx="5558971" cy="606105"/>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面部先验，质量增强的效果在人眼视觉感知下非常优秀，能够用于处理一般退化的真实老旧照片，但无法用于处理退化严重的老旧照片。</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33" name="PA-稻壳儿搜索【幻雨工作室】_1_1"/>
          <p:cNvSpPr>
            <a:spLocks noChangeArrowheads="1"/>
          </p:cNvSpPr>
          <p:nvPr>
            <p:custDataLst>
              <p:tags r:id="rId10"/>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4</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35" name="PA-稻壳儿搜索【幻雨工作室】_2_1"/>
          <p:cNvSpPr txBox="1"/>
          <p:nvPr>
            <p:custDataLst>
              <p:tags r:id="rId11"/>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实验结论</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36" name="PA-矩形 5_1"/>
          <p:cNvSpPr/>
          <p:nvPr>
            <p:custDataLst>
              <p:tags r:id="rId12"/>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30" name="图片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grpSp>
        <p:nvGrpSpPr>
          <p:cNvPr id="38" name="PA-组合 37"/>
          <p:cNvGrpSpPr/>
          <p:nvPr>
            <p:custDataLst>
              <p:tags r:id="rId14"/>
            </p:custDataLst>
          </p:nvPr>
        </p:nvGrpSpPr>
        <p:grpSpPr>
          <a:xfrm>
            <a:off x="2087880" y="1640840"/>
            <a:ext cx="2257425" cy="623535"/>
            <a:chOff x="874713" y="1712685"/>
            <a:chExt cx="2303916" cy="1349828"/>
          </a:xfrm>
          <a:effectLst>
            <a:outerShdw blurRad="50800" dist="38100" dir="5400000" algn="t" rotWithShape="0">
              <a:prstClr val="black">
                <a:alpha val="40000"/>
              </a:prstClr>
            </a:outerShdw>
          </a:effectLst>
        </p:grpSpPr>
        <p:sp>
          <p:nvSpPr>
            <p:cNvPr id="2" name="PA-矩形 1"/>
            <p:cNvSpPr/>
            <p:nvPr>
              <p:custDataLst>
                <p:tags r:id="rId15"/>
              </p:custDataLst>
            </p:nvPr>
          </p:nvSpPr>
          <p:spPr>
            <a:xfrm>
              <a:off x="874713"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 name="PA-矩形 22"/>
            <p:cNvSpPr/>
            <p:nvPr>
              <p:custDataLst>
                <p:tags r:id="rId16"/>
              </p:custDataLst>
            </p:nvPr>
          </p:nvSpPr>
          <p:spPr>
            <a:xfrm>
              <a:off x="895532" y="1834450"/>
              <a:ext cx="2241974" cy="1156078"/>
            </a:xfrm>
            <a:prstGeom prst="rect">
              <a:avLst/>
            </a:prstGeom>
          </p:spPr>
          <p:txBody>
            <a:bodyPr wrap="square">
              <a:spAutoFit/>
              <a:scene3d>
                <a:camera prst="orthographicFront"/>
                <a:lightRig rig="threePt" dir="t"/>
              </a:scene3d>
              <a:sp3d contourW="12700"/>
            </a:bodyPr>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SRCNN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39" name="PA-组合 38"/>
          <p:cNvGrpSpPr/>
          <p:nvPr>
            <p:custDataLst>
              <p:tags r:id="rId17"/>
            </p:custDataLst>
          </p:nvPr>
        </p:nvGrpSpPr>
        <p:grpSpPr>
          <a:xfrm>
            <a:off x="2054225" y="2980955"/>
            <a:ext cx="2303780" cy="674740"/>
            <a:chOff x="3587599" y="1712797"/>
            <a:chExt cx="2303780" cy="518795"/>
          </a:xfrm>
          <a:effectLst>
            <a:outerShdw blurRad="50800" dist="38100" dir="5400000" algn="t" rotWithShape="0">
              <a:prstClr val="black">
                <a:alpha val="40000"/>
              </a:prstClr>
            </a:outerShdw>
          </a:effectLst>
        </p:grpSpPr>
        <p:sp>
          <p:nvSpPr>
            <p:cNvPr id="4" name="PA-矩形 2"/>
            <p:cNvSpPr/>
            <p:nvPr>
              <p:custDataLst>
                <p:tags r:id="rId18"/>
              </p:custDataLst>
            </p:nvPr>
          </p:nvSpPr>
          <p:spPr>
            <a:xfrm>
              <a:off x="3587599" y="1712797"/>
              <a:ext cx="2303780" cy="518795"/>
            </a:xfrm>
            <a:prstGeom prst="rect">
              <a:avLst/>
            </a:prstGeom>
            <a:solidFill>
              <a:srgbClr val="12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 name="PA-矩形 23"/>
            <p:cNvSpPr/>
            <p:nvPr>
              <p:custDataLst>
                <p:tags r:id="rId19"/>
              </p:custDataLst>
            </p:nvPr>
          </p:nvSpPr>
          <p:spPr>
            <a:xfrm>
              <a:off x="3648958" y="1766788"/>
              <a:ext cx="2241974" cy="410609"/>
            </a:xfrm>
            <a:prstGeom prst="rect">
              <a:avLst/>
            </a:prstGeom>
          </p:spPr>
          <p:txBody>
            <a:bodyPr wrap="square">
              <a:spAutoFit/>
              <a:scene3d>
                <a:camera prst="orthographicFront"/>
                <a:lightRig rig="threePt" dir="t"/>
              </a:scene3d>
              <a:sp3d contourW="12700"/>
            </a:bodyPr>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SRGAN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7" name="PA-组合 37"/>
          <p:cNvGrpSpPr/>
          <p:nvPr>
            <p:custDataLst>
              <p:tags r:id="rId20"/>
            </p:custDataLst>
          </p:nvPr>
        </p:nvGrpSpPr>
        <p:grpSpPr>
          <a:xfrm>
            <a:off x="2128520" y="4587240"/>
            <a:ext cx="2257425" cy="623535"/>
            <a:chOff x="874713" y="1712685"/>
            <a:chExt cx="2303916" cy="1349828"/>
          </a:xfrm>
          <a:effectLst>
            <a:outerShdw blurRad="50800" dist="38100" dir="5400000" algn="t" rotWithShape="0">
              <a:prstClr val="black">
                <a:alpha val="40000"/>
              </a:prstClr>
            </a:outerShdw>
          </a:effectLst>
        </p:grpSpPr>
        <p:sp>
          <p:nvSpPr>
            <p:cNvPr id="8" name="PA-矩形 1"/>
            <p:cNvSpPr/>
            <p:nvPr>
              <p:custDataLst>
                <p:tags r:id="rId21"/>
              </p:custDataLst>
            </p:nvPr>
          </p:nvSpPr>
          <p:spPr>
            <a:xfrm>
              <a:off x="874713"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PA-矩形 22"/>
            <p:cNvSpPr/>
            <p:nvPr>
              <p:custDataLst>
                <p:tags r:id="rId22"/>
              </p:custDataLst>
            </p:nvPr>
          </p:nvSpPr>
          <p:spPr>
            <a:xfrm>
              <a:off x="895532" y="1834450"/>
              <a:ext cx="2241974" cy="1156078"/>
            </a:xfrm>
            <a:prstGeom prst="rect">
              <a:avLst/>
            </a:prstGeom>
          </p:spPr>
          <p:txBody>
            <a:bodyPr wrap="square">
              <a:spAutoFit/>
              <a:scene3d>
                <a:camera prst="orthographicFront"/>
                <a:lightRig rig="threePt" dir="t"/>
              </a:scene3d>
              <a:sp3d contourW="12700"/>
            </a:bodyPr>
            <a:p>
              <a:pPr algn="ct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GFPGAN</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灯片编号占位符 10"/>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PA-组合 26"/>
          <p:cNvGrpSpPr/>
          <p:nvPr>
            <p:custDataLst>
              <p:tags r:id="rId1"/>
            </p:custDataLst>
          </p:nvPr>
        </p:nvGrpSpPr>
        <p:grpSpPr>
          <a:xfrm>
            <a:off x="4297045" y="1506386"/>
            <a:ext cx="6803843" cy="1711159"/>
            <a:chOff x="3149600" y="2336800"/>
            <a:chExt cx="5892800" cy="812800"/>
          </a:xfrm>
          <a:effectLst>
            <a:outerShdw blurRad="50800" dist="38100" dir="5400000" algn="t" rotWithShape="0">
              <a:prstClr val="black">
                <a:alpha val="40000"/>
              </a:prstClr>
            </a:outerShdw>
          </a:effectLst>
        </p:grpSpPr>
        <p:sp>
          <p:nvSpPr>
            <p:cNvPr id="15" name="PA-圆角矩形 14"/>
            <p:cNvSpPr/>
            <p:nvPr>
              <p:custDataLst>
                <p:tags r:id="rId2"/>
              </p:custDataLst>
            </p:nvPr>
          </p:nvSpPr>
          <p:spPr>
            <a:xfrm>
              <a:off x="3149600" y="2336800"/>
              <a:ext cx="5892800" cy="812800"/>
            </a:xfrm>
            <a:prstGeom prst="round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8" name="PA-矩形 17"/>
            <p:cNvSpPr/>
            <p:nvPr>
              <p:custDataLst>
                <p:tags r:id="rId3"/>
              </p:custDataLst>
            </p:nvPr>
          </p:nvSpPr>
          <p:spPr>
            <a:xfrm>
              <a:off x="3298093" y="2385585"/>
              <a:ext cx="5571223" cy="683783"/>
            </a:xfrm>
            <a:prstGeom prst="rect">
              <a:avLst/>
            </a:prstGeom>
          </p:spPr>
          <p:txBody>
            <a:bodyPr wrap="square">
              <a:noAutofit/>
              <a:scene3d>
                <a:camera prst="orthographicFront"/>
                <a:lightRig rig="threePt" dir="t"/>
              </a:scene3d>
              <a:sp3d contourW="12700"/>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算法的发展方向：以提升基于人眼视觉感知的图像质量增强效果为主，学习真实老旧照片退化，优化网络结构与损失函数</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9" name="PA-组合 28"/>
          <p:cNvGrpSpPr/>
          <p:nvPr>
            <p:custDataLst>
              <p:tags r:id="rId4"/>
            </p:custDataLst>
          </p:nvPr>
        </p:nvGrpSpPr>
        <p:grpSpPr>
          <a:xfrm>
            <a:off x="4356735" y="3629660"/>
            <a:ext cx="6454775" cy="2461263"/>
            <a:chOff x="3150225" y="4561877"/>
            <a:chExt cx="5892800" cy="905032"/>
          </a:xfrm>
          <a:effectLst>
            <a:outerShdw blurRad="50800" dist="38100" dir="5400000" algn="t" rotWithShape="0">
              <a:prstClr val="black">
                <a:alpha val="40000"/>
              </a:prstClr>
            </a:outerShdw>
          </a:effectLst>
        </p:grpSpPr>
        <p:sp>
          <p:nvSpPr>
            <p:cNvPr id="17" name="PA-圆角矩形 16"/>
            <p:cNvSpPr/>
            <p:nvPr>
              <p:custDataLst>
                <p:tags r:id="rId5"/>
              </p:custDataLst>
            </p:nvPr>
          </p:nvSpPr>
          <p:spPr>
            <a:xfrm>
              <a:off x="3150225" y="4561877"/>
              <a:ext cx="5892800" cy="905031"/>
            </a:xfrm>
            <a:prstGeom prst="round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0" name="PA-矩形 19"/>
            <p:cNvSpPr/>
            <p:nvPr>
              <p:custDataLst>
                <p:tags r:id="rId6"/>
              </p:custDataLst>
            </p:nvPr>
          </p:nvSpPr>
          <p:spPr>
            <a:xfrm>
              <a:off x="3309067" y="4602273"/>
              <a:ext cx="5733958" cy="864636"/>
            </a:xfrm>
            <a:prstGeom prst="rect">
              <a:avLst/>
            </a:prstGeom>
          </p:spPr>
          <p:txBody>
            <a:bodyPr wrap="square">
              <a:noAutofit/>
              <a:scene3d>
                <a:camera prst="orthographicFront"/>
                <a:lightRig rig="threePt" dir="t"/>
              </a:scene3d>
              <a:sp3d contourW="12700"/>
            </a:bodyPr>
            <a:lstStyle/>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①对各算法进行研究学习，并完成算法的复现、训练与测试。</a:t>
              </a:r>
              <a:endParaRPr lang="zh-CN" altLang="en-US" dirty="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②构建包含多种图像的测试数据集，保证算法效果测试的有效性。</a:t>
              </a:r>
              <a:endParaRPr lang="zh-CN" altLang="en-US" dirty="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③基于算法的测试结果进行对比实验，并分析总结算法优缺点与未来的发展方向。</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33" name="PA-稻壳儿搜索【幻雨工作室】_1_1"/>
          <p:cNvSpPr>
            <a:spLocks noChangeArrowheads="1"/>
          </p:cNvSpPr>
          <p:nvPr>
            <p:custDataLst>
              <p:tags r:id="rId7"/>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4</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35" name="PA-稻壳儿搜索【幻雨工作室】_2_1"/>
          <p:cNvSpPr txBox="1"/>
          <p:nvPr>
            <p:custDataLst>
              <p:tags r:id="rId8"/>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实验结论</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36" name="PA-矩形 5_1"/>
          <p:cNvSpPr/>
          <p:nvPr>
            <p:custDataLst>
              <p:tags r:id="rId9"/>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grpSp>
        <p:nvGrpSpPr>
          <p:cNvPr id="38" name="PA-组合 37"/>
          <p:cNvGrpSpPr/>
          <p:nvPr>
            <p:custDataLst>
              <p:tags r:id="rId11"/>
            </p:custDataLst>
          </p:nvPr>
        </p:nvGrpSpPr>
        <p:grpSpPr>
          <a:xfrm>
            <a:off x="2087880" y="1640840"/>
            <a:ext cx="2257425" cy="623535"/>
            <a:chOff x="874713" y="1712685"/>
            <a:chExt cx="2303916" cy="1349828"/>
          </a:xfrm>
          <a:effectLst>
            <a:outerShdw blurRad="50800" dist="38100" dir="5400000" algn="t" rotWithShape="0">
              <a:prstClr val="black">
                <a:alpha val="40000"/>
              </a:prstClr>
            </a:outerShdw>
          </a:effectLst>
        </p:grpSpPr>
        <p:sp>
          <p:nvSpPr>
            <p:cNvPr id="2" name="PA-矩形 1"/>
            <p:cNvSpPr/>
            <p:nvPr>
              <p:custDataLst>
                <p:tags r:id="rId12"/>
              </p:custDataLst>
            </p:nvPr>
          </p:nvSpPr>
          <p:spPr>
            <a:xfrm>
              <a:off x="874713"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 name="PA-矩形 22"/>
            <p:cNvSpPr/>
            <p:nvPr>
              <p:custDataLst>
                <p:tags r:id="rId13"/>
              </p:custDataLst>
            </p:nvPr>
          </p:nvSpPr>
          <p:spPr>
            <a:xfrm>
              <a:off x="895532" y="1834450"/>
              <a:ext cx="2241974" cy="1156078"/>
            </a:xfrm>
            <a:prstGeom prst="rect">
              <a:avLst/>
            </a:prstGeom>
          </p:spPr>
          <p:txBody>
            <a:bodyPr wrap="square">
              <a:spAutoFit/>
              <a:scene3d>
                <a:camera prst="orthographicFront"/>
                <a:lightRig rig="threePt" dir="t"/>
              </a:scene3d>
              <a:sp3d contourW="12700"/>
            </a:bodyPr>
            <a:p>
              <a:pPr algn="ct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未来展望</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7" name="PA-组合 37"/>
          <p:cNvGrpSpPr/>
          <p:nvPr>
            <p:custDataLst>
              <p:tags r:id="rId14"/>
            </p:custDataLst>
          </p:nvPr>
        </p:nvGrpSpPr>
        <p:grpSpPr>
          <a:xfrm>
            <a:off x="2139950" y="3854450"/>
            <a:ext cx="2257425" cy="623535"/>
            <a:chOff x="874713" y="1712685"/>
            <a:chExt cx="2303916" cy="1349828"/>
          </a:xfrm>
          <a:effectLst>
            <a:outerShdw blurRad="50800" dist="38100" dir="5400000" algn="t" rotWithShape="0">
              <a:prstClr val="black">
                <a:alpha val="40000"/>
              </a:prstClr>
            </a:outerShdw>
          </a:effectLst>
        </p:grpSpPr>
        <p:sp>
          <p:nvSpPr>
            <p:cNvPr id="8" name="PA-矩形 1"/>
            <p:cNvSpPr/>
            <p:nvPr>
              <p:custDataLst>
                <p:tags r:id="rId15"/>
              </p:custDataLst>
            </p:nvPr>
          </p:nvSpPr>
          <p:spPr>
            <a:xfrm>
              <a:off x="874713" y="1712685"/>
              <a:ext cx="2303916" cy="1349828"/>
            </a:xfrm>
            <a:prstGeom prst="rect">
              <a:avLst/>
            </a:pr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PA-矩形 22"/>
            <p:cNvSpPr/>
            <p:nvPr>
              <p:custDataLst>
                <p:tags r:id="rId16"/>
              </p:custDataLst>
            </p:nvPr>
          </p:nvSpPr>
          <p:spPr>
            <a:xfrm>
              <a:off x="895532" y="1834450"/>
              <a:ext cx="2241974" cy="1156078"/>
            </a:xfrm>
            <a:prstGeom prst="rect">
              <a:avLst/>
            </a:prstGeom>
          </p:spPr>
          <p:txBody>
            <a:bodyPr wrap="square">
              <a:spAutoFit/>
              <a:scene3d>
                <a:camera prst="orthographicFront"/>
                <a:lightRig rig="threePt" dir="t"/>
              </a:scene3d>
              <a:sp3d contourW="12700"/>
            </a:bodyPr>
            <a:p>
              <a:pPr algn="ct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主要工作</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灯片编号占位符 10"/>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A-稻壳儿搜索【幻雨工作室】_2"/>
          <p:cNvSpPr/>
          <p:nvPr>
            <p:custDataLst>
              <p:tags r:id="rId1"/>
            </p:custDataLst>
          </p:nvPr>
        </p:nvSpPr>
        <p:spPr>
          <a:xfrm>
            <a:off x="4705350" y="3670935"/>
            <a:ext cx="5417185" cy="1328420"/>
          </a:xfrm>
          <a:prstGeom prst="rect">
            <a:avLst/>
          </a:prstGeom>
        </p:spPr>
        <p:txBody>
          <a:bodyPr wrap="square">
            <a:noAutofit/>
          </a:bodyPr>
          <a:lstStyle/>
          <a:p>
            <a:pPr>
              <a:lnSpc>
                <a:spcPct val="200000"/>
              </a:lnSpc>
            </a:pPr>
            <a:r>
              <a:rPr lang="zh-CN" altLang="en-US" sz="4000" b="1" dirty="0">
                <a:solidFill>
                  <a:schemeClr val="accent6"/>
                </a:solidFill>
                <a:sym typeface="+mn-ea"/>
              </a:rPr>
              <a:t>请各位老师批评指正！</a:t>
            </a:r>
            <a:endParaRPr lang="id-ID" altLang="zh-CN" sz="4000" dirty="0">
              <a:solidFill>
                <a:schemeClr val="accent1"/>
              </a:solidFill>
              <a:latin typeface="Arial" panose="020B0604020202020204" pitchFamily="34" charset="0"/>
              <a:ea typeface="思源黑体 CN Medium" panose="020B0600000000000000" pitchFamily="34" charset="-122"/>
              <a:cs typeface="Arial" panose="020B0604020202020204" pitchFamily="34" charset="0"/>
              <a:sym typeface="+mn-lt"/>
            </a:endParaRPr>
          </a:p>
        </p:txBody>
      </p:sp>
      <p:sp>
        <p:nvSpPr>
          <p:cNvPr id="57" name="PA-稻壳儿搜索【幻雨工作室】_3"/>
          <p:cNvSpPr txBox="1">
            <a:spLocks noChangeArrowheads="1"/>
          </p:cNvSpPr>
          <p:nvPr>
            <p:custDataLst>
              <p:tags r:id="rId2"/>
            </p:custDataLst>
          </p:nvPr>
        </p:nvSpPr>
        <p:spPr bwMode="auto">
          <a:xfrm>
            <a:off x="3455367" y="2840673"/>
            <a:ext cx="74317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sz="4800" spc="300" dirty="0">
                <a:solidFill>
                  <a:srgbClr val="123539"/>
                </a:solidFill>
                <a:latin typeface="思源黑体 CN Medium" panose="020B0600000000000000" pitchFamily="34" charset="-122"/>
                <a:ea typeface="思源黑体 CN Medium" panose="020B0600000000000000" pitchFamily="34" charset="-122"/>
              </a:rPr>
              <a:t>谢谢</a:t>
            </a:r>
            <a:endParaRPr lang="zh-CN" sz="4800" spc="300" dirty="0">
              <a:solidFill>
                <a:srgbClr val="123539"/>
              </a:solidFill>
              <a:latin typeface="思源黑体 CN Medium" panose="020B0600000000000000" pitchFamily="34" charset="-122"/>
              <a:ea typeface="思源黑体 CN Medium" panose="020B0600000000000000" pitchFamily="34" charset="-122"/>
            </a:endParaRPr>
          </a:p>
        </p:txBody>
      </p:sp>
      <p:sp>
        <p:nvSpPr>
          <p:cNvPr id="3" name="PA-矩形 2"/>
          <p:cNvSpPr/>
          <p:nvPr>
            <p:custDataLst>
              <p:tags r:id="rId3"/>
            </p:custDataLst>
          </p:nvPr>
        </p:nvSpPr>
        <p:spPr>
          <a:xfrm>
            <a:off x="1408386" y="943303"/>
            <a:ext cx="1860331" cy="4971394"/>
          </a:xfrm>
          <a:prstGeom prst="rect">
            <a:avLst/>
          </a:prstGeom>
          <a:solidFill>
            <a:srgbClr val="3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3121" y="1220334"/>
            <a:ext cx="1389751" cy="1389751"/>
          </a:xfrm>
          <a:prstGeom prst="rect">
            <a:avLst/>
          </a:prstGeom>
        </p:spPr>
      </p:pic>
      <p:sp>
        <p:nvSpPr>
          <p:cNvPr id="6" name="灯片编号占位符 5"/>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3439"/>
        </a:solidFill>
        <a:effectLst/>
      </p:bgPr>
    </p:bg>
    <p:spTree>
      <p:nvGrpSpPr>
        <p:cNvPr id="1" name=""/>
        <p:cNvGrpSpPr/>
        <p:nvPr/>
      </p:nvGrpSpPr>
      <p:grpSpPr>
        <a:xfrm>
          <a:off x="0" y="0"/>
          <a:ext cx="0" cy="0"/>
          <a:chOff x="0" y="0"/>
          <a:chExt cx="0" cy="0"/>
        </a:xfrm>
      </p:grpSpPr>
      <p:sp>
        <p:nvSpPr>
          <p:cNvPr id="3" name="PA_PA-矩形 10"/>
          <p:cNvSpPr/>
          <p:nvPr>
            <p:custDataLst>
              <p:tags r:id="rId1"/>
            </p:custDataLst>
          </p:nvPr>
        </p:nvSpPr>
        <p:spPr>
          <a:xfrm>
            <a:off x="1243899" y="1823389"/>
            <a:ext cx="9704201" cy="3434708"/>
          </a:xfrm>
          <a:prstGeom prst="rect">
            <a:avLst/>
          </a:prstGeom>
          <a:solidFill>
            <a:schemeClr val="bg1"/>
          </a:solidFill>
          <a:ln w="50800">
            <a:solidFill>
              <a:srgbClr val="A0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grpSp>
        <p:nvGrpSpPr>
          <p:cNvPr id="4" name="PA-组合 3"/>
          <p:cNvGrpSpPr/>
          <p:nvPr>
            <p:custDataLst>
              <p:tags r:id="rId2"/>
            </p:custDataLst>
          </p:nvPr>
        </p:nvGrpSpPr>
        <p:grpSpPr>
          <a:xfrm>
            <a:off x="10497250" y="3008930"/>
            <a:ext cx="901700" cy="695326"/>
            <a:chOff x="10866438" y="3185886"/>
            <a:chExt cx="901700" cy="695326"/>
          </a:xfrm>
          <a:solidFill>
            <a:srgbClr val="92D050"/>
          </a:solidFill>
        </p:grpSpPr>
        <p:sp>
          <p:nvSpPr>
            <p:cNvPr id="5" name="PA-矩形 4"/>
            <p:cNvSpPr/>
            <p:nvPr>
              <p:custDataLst>
                <p:tags r:id="rId3"/>
              </p:custDataLst>
            </p:nvPr>
          </p:nvSpPr>
          <p:spPr>
            <a:xfrm rot="5400000">
              <a:off x="10969625" y="3082699"/>
              <a:ext cx="695326" cy="901700"/>
            </a:xfrm>
            <a:prstGeom prst="rect">
              <a:avLst/>
            </a:prstGeom>
            <a:solidFill>
              <a:srgbClr val="A2BFC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6" name="PA-燕尾形 5"/>
            <p:cNvSpPr/>
            <p:nvPr>
              <p:custDataLst>
                <p:tags r:id="rId4"/>
              </p:custDataLst>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grpSp>
      <p:grpSp>
        <p:nvGrpSpPr>
          <p:cNvPr id="7" name="PA-组合 6"/>
          <p:cNvGrpSpPr/>
          <p:nvPr>
            <p:custDataLst>
              <p:tags r:id="rId5"/>
            </p:custDataLst>
          </p:nvPr>
        </p:nvGrpSpPr>
        <p:grpSpPr>
          <a:xfrm>
            <a:off x="770343" y="2959944"/>
            <a:ext cx="901700" cy="695326"/>
            <a:chOff x="423863" y="3185886"/>
            <a:chExt cx="901700" cy="695326"/>
          </a:xfrm>
          <a:solidFill>
            <a:srgbClr val="92D050"/>
          </a:solidFill>
        </p:grpSpPr>
        <p:sp>
          <p:nvSpPr>
            <p:cNvPr id="8" name="PA-矩形 7"/>
            <p:cNvSpPr/>
            <p:nvPr>
              <p:custDataLst>
                <p:tags r:id="rId6"/>
              </p:custDataLst>
            </p:nvPr>
          </p:nvSpPr>
          <p:spPr>
            <a:xfrm rot="5400000">
              <a:off x="527050" y="3082699"/>
              <a:ext cx="695326" cy="901700"/>
            </a:xfrm>
            <a:prstGeom prst="rect">
              <a:avLst/>
            </a:prstGeom>
            <a:solidFill>
              <a:srgbClr val="A2B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sp>
          <p:nvSpPr>
            <p:cNvPr id="9" name="PA-燕尾形 8"/>
            <p:cNvSpPr/>
            <p:nvPr>
              <p:custDataLst>
                <p:tags r:id="rId7"/>
              </p:custDataLst>
            </p:nvPr>
          </p:nvSpPr>
          <p:spPr>
            <a:xfrm flipH="1">
              <a:off x="728663" y="3349399"/>
              <a:ext cx="292100" cy="368300"/>
            </a:xfrm>
            <a:prstGeom prst="chevron">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grpSp>
      <p:sp>
        <p:nvSpPr>
          <p:cNvPr id="10" name="PA-文本框 9"/>
          <p:cNvSpPr txBox="1"/>
          <p:nvPr>
            <p:custDataLst>
              <p:tags r:id="rId8"/>
            </p:custDataLst>
          </p:nvPr>
        </p:nvSpPr>
        <p:spPr>
          <a:xfrm>
            <a:off x="5252720" y="3008630"/>
            <a:ext cx="4507230" cy="1464310"/>
          </a:xfrm>
          <a:prstGeom prst="rect">
            <a:avLst/>
          </a:prstGeom>
          <a:noFill/>
        </p:spPr>
        <p:txBody>
          <a:bodyPr wrap="square" rtlCol="0">
            <a:no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schemeClr val="tx1"/>
                </a:solidFill>
                <a:latin typeface="微软雅黑" panose="020B0503020204020204" pitchFamily="34" charset="-122"/>
                <a:ea typeface="微软雅黑" panose="020B0503020204020204" pitchFamily="34" charset="-122"/>
                <a:sym typeface="+mn-ea"/>
              </a:rPr>
              <a:t>研究背景与意义</a:t>
            </a:r>
            <a:endParaRPr kumimoji="0" lang="zh-CN" altLang="en-US" sz="4400" b="1"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sym typeface="+mn-ea"/>
            </a:endParaRPr>
          </a:p>
        </p:txBody>
      </p:sp>
      <p:sp>
        <p:nvSpPr>
          <p:cNvPr id="13" name="PA-文本框 11"/>
          <p:cNvSpPr txBox="1"/>
          <p:nvPr>
            <p:custDataLst>
              <p:tags r:id="rId9"/>
            </p:custDataLst>
          </p:nvPr>
        </p:nvSpPr>
        <p:spPr>
          <a:xfrm flipH="1">
            <a:off x="2291106" y="2633318"/>
            <a:ext cx="2672080" cy="1445260"/>
          </a:xfrm>
          <a:prstGeom prst="rect">
            <a:avLst/>
          </a:prstGeom>
          <a:noFill/>
        </p:spPr>
        <p:txBody>
          <a:bodyPr wrap="square" rtlCol="0">
            <a:spAutoFit/>
          </a:bodyPr>
          <a:lstStyle/>
          <a:p>
            <a:pPr algn="ctr"/>
            <a:r>
              <a:rPr lang="en-US" altLang="zh-CN" sz="8800" dirty="0">
                <a:solidFill>
                  <a:srgbClr val="123439"/>
                </a:solidFill>
                <a:latin typeface="思源黑体 CN Light" panose="020B0300000000000000" pitchFamily="34" charset="-122"/>
                <a:ea typeface="思源黑体 CN Light" panose="020B0300000000000000" pitchFamily="34" charset="-122"/>
              </a:rPr>
              <a:t>1</a:t>
            </a:r>
            <a:endParaRPr lang="id-ID" sz="8800" dirty="0">
              <a:solidFill>
                <a:srgbClr val="123439"/>
              </a:solidFill>
              <a:latin typeface="思源黑体 CN Light" panose="020B0300000000000000" pitchFamily="34" charset="-122"/>
              <a:ea typeface="思源黑体 CN Light" panose="020B0300000000000000" pitchFamily="34" charset="-122"/>
            </a:endParaRPr>
          </a:p>
        </p:txBody>
      </p:sp>
      <p:sp>
        <p:nvSpPr>
          <p:cNvPr id="11" name="灯片编号占位符 10"/>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23">
        <p:random/>
      </p:transition>
    </mc:Choice>
    <mc:Fallback>
      <p:transition spd="slow" advTm="623">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稻壳儿搜索【幻雨工作室】_4"/>
          <p:cNvSpPr/>
          <p:nvPr>
            <p:custDataLst>
              <p:tags r:id="rId1"/>
            </p:custDataLst>
          </p:nvPr>
        </p:nvSpPr>
        <p:spPr bwMode="auto">
          <a:xfrm>
            <a:off x="3725457" y="3080778"/>
            <a:ext cx="1454506" cy="1467618"/>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solidFill>
            <a:schemeClr val="accent1"/>
          </a:solidFill>
          <a:ln w="12700"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6" name="PA-稻壳儿搜索【幻雨工作室】_5"/>
          <p:cNvSpPr/>
          <p:nvPr>
            <p:custDataLst>
              <p:tags r:id="rId2"/>
            </p:custDataLst>
          </p:nvPr>
        </p:nvSpPr>
        <p:spPr bwMode="auto">
          <a:xfrm flipH="1">
            <a:off x="7012037" y="3362698"/>
            <a:ext cx="1454506" cy="1467618"/>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solidFill>
            <a:schemeClr val="accent1"/>
          </a:solidFill>
          <a:ln w="12700"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0" name="PA-稻壳儿搜索【幻雨工作室】_6"/>
          <p:cNvSpPr/>
          <p:nvPr>
            <p:custDataLst>
              <p:tags r:id="rId3"/>
            </p:custDataLst>
          </p:nvPr>
        </p:nvSpPr>
        <p:spPr bwMode="auto">
          <a:xfrm flipH="1">
            <a:off x="4722884" y="2601129"/>
            <a:ext cx="2739447" cy="2738537"/>
          </a:xfrm>
          <a:custGeom>
            <a:avLst/>
            <a:gdLst>
              <a:gd name="connsiteX0" fmla="*/ 1231004 w 2308226"/>
              <a:gd name="connsiteY0" fmla="*/ 19 h 2307580"/>
              <a:gd name="connsiteX1" fmla="*/ 1154113 w 2308226"/>
              <a:gd name="connsiteY1" fmla="*/ 546 h 2307580"/>
              <a:gd name="connsiteX2" fmla="*/ 0 w 2308226"/>
              <a:gd name="connsiteY2" fmla="*/ 80523 h 2307580"/>
              <a:gd name="connsiteX3" fmla="*/ 894901 w 2308226"/>
              <a:gd name="connsiteY3" fmla="*/ 2307580 h 2307580"/>
              <a:gd name="connsiteX4" fmla="*/ 1154113 w 2308226"/>
              <a:gd name="connsiteY4" fmla="*/ 2307580 h 2307580"/>
              <a:gd name="connsiteX5" fmla="*/ 1413326 w 2308226"/>
              <a:gd name="connsiteY5" fmla="*/ 2307580 h 2307580"/>
              <a:gd name="connsiteX6" fmla="*/ 2308226 w 2308226"/>
              <a:gd name="connsiteY6" fmla="*/ 80523 h 2307580"/>
              <a:gd name="connsiteX7" fmla="*/ 1231004 w 2308226"/>
              <a:gd name="connsiteY7" fmla="*/ 19 h 230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226" h="2307580">
                <a:moveTo>
                  <a:pt x="1231004" y="19"/>
                </a:moveTo>
                <a:cubicBezTo>
                  <a:pt x="1182537" y="114"/>
                  <a:pt x="1154113" y="546"/>
                  <a:pt x="1154113" y="546"/>
                </a:cubicBezTo>
                <a:cubicBezTo>
                  <a:pt x="1154113" y="546"/>
                  <a:pt x="345617" y="-11758"/>
                  <a:pt x="0" y="80523"/>
                </a:cubicBezTo>
                <a:cubicBezTo>
                  <a:pt x="0" y="80523"/>
                  <a:pt x="141950" y="1883086"/>
                  <a:pt x="894901" y="2307580"/>
                </a:cubicBezTo>
                <a:cubicBezTo>
                  <a:pt x="1154113" y="2307580"/>
                  <a:pt x="1154113" y="2307580"/>
                  <a:pt x="1154113" y="2307580"/>
                </a:cubicBezTo>
                <a:cubicBezTo>
                  <a:pt x="1154113" y="2307580"/>
                  <a:pt x="1154113" y="2307580"/>
                  <a:pt x="1413326" y="2307580"/>
                </a:cubicBezTo>
                <a:cubicBezTo>
                  <a:pt x="2166276" y="1883086"/>
                  <a:pt x="2308226" y="80523"/>
                  <a:pt x="2308226" y="80523"/>
                </a:cubicBezTo>
                <a:cubicBezTo>
                  <a:pt x="2027413" y="5545"/>
                  <a:pt x="1441026" y="-391"/>
                  <a:pt x="1231004" y="19"/>
                </a:cubicBezTo>
                <a:close/>
              </a:path>
            </a:pathLst>
          </a:custGeom>
          <a:solidFill>
            <a:schemeClr val="accent1"/>
          </a:solidFill>
          <a:ln w="12700"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1" name="PA-稻壳儿搜索【幻雨工作室】_7"/>
          <p:cNvSpPr/>
          <p:nvPr>
            <p:custDataLst>
              <p:tags r:id="rId4"/>
            </p:custDataLst>
          </p:nvPr>
        </p:nvSpPr>
        <p:spPr bwMode="auto">
          <a:xfrm flipH="1">
            <a:off x="5785504" y="5603422"/>
            <a:ext cx="614210" cy="685768"/>
          </a:xfrm>
          <a:custGeom>
            <a:avLst/>
            <a:gdLst>
              <a:gd name="connsiteX0" fmla="*/ 406628 w 517526"/>
              <a:gd name="connsiteY0" fmla="*/ 0 h 577850"/>
              <a:gd name="connsiteX1" fmla="*/ 258763 w 517526"/>
              <a:gd name="connsiteY1" fmla="*/ 0 h 577850"/>
              <a:gd name="connsiteX2" fmla="*/ 110899 w 517526"/>
              <a:gd name="connsiteY2" fmla="*/ 0 h 577850"/>
              <a:gd name="connsiteX3" fmla="*/ 0 w 517526"/>
              <a:gd name="connsiteY3" fmla="*/ 577850 h 577850"/>
              <a:gd name="connsiteX4" fmla="*/ 258763 w 517526"/>
              <a:gd name="connsiteY4" fmla="*/ 577850 h 577850"/>
              <a:gd name="connsiteX5" fmla="*/ 517526 w 517526"/>
              <a:gd name="connsiteY5" fmla="*/ 577850 h 577850"/>
              <a:gd name="connsiteX6" fmla="*/ 406628 w 517526"/>
              <a:gd name="connsiteY6" fmla="*/ 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77850">
                <a:moveTo>
                  <a:pt x="406628" y="0"/>
                </a:moveTo>
                <a:cubicBezTo>
                  <a:pt x="258763" y="0"/>
                  <a:pt x="258763" y="0"/>
                  <a:pt x="258763" y="0"/>
                </a:cubicBezTo>
                <a:cubicBezTo>
                  <a:pt x="258763" y="0"/>
                  <a:pt x="258763" y="0"/>
                  <a:pt x="110899" y="0"/>
                </a:cubicBezTo>
                <a:cubicBezTo>
                  <a:pt x="135543" y="522524"/>
                  <a:pt x="0" y="577850"/>
                  <a:pt x="0" y="577850"/>
                </a:cubicBezTo>
                <a:lnTo>
                  <a:pt x="258763" y="577850"/>
                </a:lnTo>
                <a:lnTo>
                  <a:pt x="517526" y="577850"/>
                </a:lnTo>
                <a:cubicBezTo>
                  <a:pt x="517526" y="577850"/>
                  <a:pt x="381984" y="522524"/>
                  <a:pt x="406628" y="0"/>
                </a:cubicBezTo>
                <a:close/>
              </a:path>
            </a:pathLst>
          </a:custGeom>
          <a:solidFill>
            <a:schemeClr val="accent1">
              <a:lumMod val="20000"/>
              <a:lumOff val="80000"/>
            </a:schemeClr>
          </a:solidFill>
          <a:ln w="12700"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思源黑体 CN Normal" panose="020B0400000000000000" pitchFamily="34" charset="-122"/>
            </a:endParaRPr>
          </a:p>
        </p:txBody>
      </p:sp>
      <p:sp>
        <p:nvSpPr>
          <p:cNvPr id="15" name="PA-稻壳儿搜索【幻雨工作室】_8"/>
          <p:cNvSpPr/>
          <p:nvPr>
            <p:custDataLst>
              <p:tags r:id="rId5"/>
            </p:custDataLst>
          </p:nvPr>
        </p:nvSpPr>
        <p:spPr>
          <a:xfrm>
            <a:off x="5738402" y="5334014"/>
            <a:ext cx="708412" cy="254338"/>
          </a:xfrm>
          <a:prstGeom prst="roundRect">
            <a:avLst>
              <a:gd name="adj" fmla="val 1744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Normal" panose="020B0400000000000000" pitchFamily="34" charset="-122"/>
            </a:endParaRPr>
          </a:p>
        </p:txBody>
      </p:sp>
      <p:sp>
        <p:nvSpPr>
          <p:cNvPr id="16" name="PA-稻壳儿搜索【幻雨工作室】_9"/>
          <p:cNvSpPr/>
          <p:nvPr>
            <p:custDataLst>
              <p:tags r:id="rId6"/>
            </p:custDataLst>
          </p:nvPr>
        </p:nvSpPr>
        <p:spPr>
          <a:xfrm flipH="1">
            <a:off x="5770430" y="5588350"/>
            <a:ext cx="644355" cy="32555"/>
          </a:xfrm>
          <a:prstGeom prst="trapezoi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Normal" panose="020B0400000000000000" pitchFamily="34" charset="-122"/>
            </a:endParaRPr>
          </a:p>
        </p:txBody>
      </p:sp>
      <p:grpSp>
        <p:nvGrpSpPr>
          <p:cNvPr id="17" name="PA-稻壳儿搜索【幻雨工作室】_10"/>
          <p:cNvGrpSpPr/>
          <p:nvPr>
            <p:custDataLst>
              <p:tags r:id="rId7"/>
            </p:custDataLst>
          </p:nvPr>
        </p:nvGrpSpPr>
        <p:grpSpPr>
          <a:xfrm rot="10800000">
            <a:off x="5533037" y="6289188"/>
            <a:ext cx="1119143" cy="286892"/>
            <a:chOff x="3306762" y="3657600"/>
            <a:chExt cx="596900" cy="241745"/>
          </a:xfrm>
          <a:solidFill>
            <a:schemeClr val="accent1"/>
          </a:solidFill>
        </p:grpSpPr>
        <p:sp>
          <p:nvSpPr>
            <p:cNvPr id="18" name="PA-Rectangle: Rounded Corners 31"/>
            <p:cNvSpPr/>
            <p:nvPr>
              <p:custDataLst>
                <p:tags r:id="rId8"/>
              </p:custDataLst>
            </p:nvPr>
          </p:nvSpPr>
          <p:spPr>
            <a:xfrm>
              <a:off x="3306762" y="3657600"/>
              <a:ext cx="596900" cy="214313"/>
            </a:xfrm>
            <a:prstGeom prst="roundRect">
              <a:avLst>
                <a:gd name="adj" fmla="val 174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Normal" panose="020B0400000000000000" pitchFamily="34" charset="-122"/>
              </a:endParaRPr>
            </a:p>
          </p:txBody>
        </p:sp>
        <p:sp>
          <p:nvSpPr>
            <p:cNvPr id="19" name="PA-梯形 32"/>
            <p:cNvSpPr/>
            <p:nvPr>
              <p:custDataLst>
                <p:tags r:id="rId9"/>
              </p:custDataLst>
            </p:nvPr>
          </p:nvSpPr>
          <p:spPr>
            <a:xfrm flipH="1">
              <a:off x="3333749" y="3871913"/>
              <a:ext cx="542926" cy="2743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Normal" panose="020B0400000000000000" pitchFamily="34" charset="-122"/>
              </a:endParaRPr>
            </a:p>
          </p:txBody>
        </p:sp>
      </p:grpSp>
      <p:sp>
        <p:nvSpPr>
          <p:cNvPr id="20" name="PA-稻壳儿搜索【幻雨工作室】_11"/>
          <p:cNvSpPr/>
          <p:nvPr>
            <p:custDataLst>
              <p:tags r:id="rId10"/>
            </p:custDataLst>
          </p:nvPr>
        </p:nvSpPr>
        <p:spPr>
          <a:xfrm>
            <a:off x="5309617" y="2988052"/>
            <a:ext cx="1572766" cy="1572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accent1"/>
                </a:solidFill>
                <a:latin typeface="思源黑体 CN Medium" panose="020B0600000000000000" pitchFamily="34" charset="-122"/>
                <a:ea typeface="思源黑体 CN Medium" panose="020B0600000000000000" pitchFamily="34" charset="-122"/>
              </a:rPr>
              <a:t>研究</a:t>
            </a:r>
            <a:endParaRPr lang="en-US" altLang="zh-CN" sz="2800" dirty="0">
              <a:solidFill>
                <a:schemeClr val="accent1"/>
              </a:solidFill>
              <a:latin typeface="思源黑体 CN Medium" panose="020B0600000000000000" pitchFamily="34" charset="-122"/>
              <a:ea typeface="思源黑体 CN Medium" panose="020B0600000000000000" pitchFamily="34" charset="-122"/>
            </a:endParaRPr>
          </a:p>
          <a:p>
            <a:pPr algn="ctr"/>
            <a:r>
              <a:rPr lang="zh-CN" altLang="en-US" sz="2800" dirty="0">
                <a:solidFill>
                  <a:schemeClr val="accent1"/>
                </a:solidFill>
                <a:latin typeface="思源黑体 CN Medium" panose="020B0600000000000000" pitchFamily="34" charset="-122"/>
                <a:ea typeface="思源黑体 CN Medium" panose="020B0600000000000000" pitchFamily="34" charset="-122"/>
              </a:rPr>
              <a:t>背景</a:t>
            </a:r>
            <a:endParaRPr lang="zh-CN" altLang="en-US" sz="28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1" name="PA-稻壳儿搜索【幻雨工作室】_12"/>
          <p:cNvSpPr/>
          <p:nvPr>
            <p:custDataLst>
              <p:tags r:id="rId11"/>
            </p:custDataLst>
          </p:nvPr>
        </p:nvSpPr>
        <p:spPr>
          <a:xfrm>
            <a:off x="1643629" y="1256708"/>
            <a:ext cx="3394791" cy="1014730"/>
          </a:xfrm>
          <a:prstGeom prst="rect">
            <a:avLst/>
          </a:prstGeom>
        </p:spPr>
        <p:txBody>
          <a:bodyPr wrap="square">
            <a:spAutoFit/>
          </a:bodyPr>
          <a:lstStyle/>
          <a:p>
            <a:pPr>
              <a:lnSpc>
                <a:spcPct val="200000"/>
              </a:lnSpc>
            </a:pP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1</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、记录历史</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2" name="PA-稻壳儿搜索【幻雨工作室】_13"/>
          <p:cNvSpPr/>
          <p:nvPr>
            <p:custDataLst>
              <p:tags r:id="rId12"/>
            </p:custDataLst>
          </p:nvPr>
        </p:nvSpPr>
        <p:spPr>
          <a:xfrm>
            <a:off x="1645534" y="3735822"/>
            <a:ext cx="3394791" cy="1014730"/>
          </a:xfrm>
          <a:prstGeom prst="rect">
            <a:avLst/>
          </a:prstGeom>
        </p:spPr>
        <p:txBody>
          <a:bodyPr wrap="square">
            <a:spAutoFit/>
          </a:bodyPr>
          <a:lstStyle/>
          <a:p>
            <a:pPr>
              <a:lnSpc>
                <a:spcPct val="200000"/>
              </a:lnSpc>
            </a:pP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3</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、退化复杂</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3" name="PA-稻壳儿搜索【幻雨工作室】_14"/>
          <p:cNvSpPr/>
          <p:nvPr>
            <p:custDataLst>
              <p:tags r:id="rId13"/>
            </p:custDataLst>
          </p:nvPr>
        </p:nvSpPr>
        <p:spPr>
          <a:xfrm>
            <a:off x="8405299" y="1290363"/>
            <a:ext cx="3394791" cy="1014730"/>
          </a:xfrm>
          <a:prstGeom prst="rect">
            <a:avLst/>
          </a:prstGeom>
        </p:spPr>
        <p:txBody>
          <a:bodyPr wrap="square">
            <a:spAutoFit/>
          </a:bodyPr>
          <a:lstStyle/>
          <a:p>
            <a:pPr>
              <a:lnSpc>
                <a:spcPct val="200000"/>
              </a:lnSpc>
            </a:pP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2</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、保存记忆</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4" name="PA-稻壳儿搜索【幻雨工作室】_15"/>
          <p:cNvSpPr/>
          <p:nvPr>
            <p:custDataLst>
              <p:tags r:id="rId14"/>
            </p:custDataLst>
          </p:nvPr>
        </p:nvSpPr>
        <p:spPr>
          <a:xfrm>
            <a:off x="8405299" y="3735822"/>
            <a:ext cx="3394791" cy="1014730"/>
          </a:xfrm>
          <a:prstGeom prst="rect">
            <a:avLst/>
          </a:prstGeom>
        </p:spPr>
        <p:txBody>
          <a:bodyPr wrap="square">
            <a:spAutoFit/>
          </a:bodyPr>
          <a:lstStyle/>
          <a:p>
            <a:pPr>
              <a:lnSpc>
                <a:spcPct val="200000"/>
              </a:lnSpc>
            </a:pP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4</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、修复困难</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nSpc>
                <a:spcPct val="200000"/>
              </a:lnSpc>
            </a:pPr>
            <a:endParaRPr lang="id-ID"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5" name="PA-稻壳儿搜索【幻雨工作室】_1_1"/>
          <p:cNvSpPr>
            <a:spLocks noChangeArrowheads="1"/>
          </p:cNvSpPr>
          <p:nvPr>
            <p:custDataLst>
              <p:tags r:id="rId15"/>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1</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27" name="PA-稻壳儿搜索【幻雨工作室】_2_1"/>
          <p:cNvSpPr txBox="1"/>
          <p:nvPr>
            <p:custDataLst>
              <p:tags r:id="rId16"/>
            </p:custDataLst>
          </p:nvPr>
        </p:nvSpPr>
        <p:spPr>
          <a:xfrm>
            <a:off x="1386147" y="470649"/>
            <a:ext cx="3101877" cy="583565"/>
          </a:xfrm>
          <a:prstGeom prst="rect">
            <a:avLst/>
          </a:prstGeom>
          <a:noFill/>
        </p:spPr>
        <p:txBody>
          <a:bodyPr wrap="square" rtlCol="0">
            <a:spAutoFit/>
          </a:bodyPr>
          <a:lstStyle/>
          <a:p>
            <a:pPr>
              <a:defRPr/>
            </a:pPr>
            <a:r>
              <a:rPr lang="zh-CN" altLang="en-US" sz="3200" dirty="0">
                <a:latin typeface="微软雅黑" panose="020B0503020204020204" pitchFamily="34" charset="-122"/>
                <a:ea typeface="微软雅黑" panose="020B0503020204020204" pitchFamily="34" charset="-122"/>
                <a:sym typeface="+mn-ea"/>
              </a:rPr>
              <a:t>研究背景</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8" name="PA-矩形 5_1"/>
          <p:cNvSpPr/>
          <p:nvPr>
            <p:custDataLst>
              <p:tags r:id="rId17"/>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3" name="图片 2" descr="ling2"/>
          <p:cNvPicPr>
            <a:picLocks noChangeAspect="1"/>
          </p:cNvPicPr>
          <p:nvPr/>
        </p:nvPicPr>
        <p:blipFill>
          <a:blip r:embed="rId19"/>
          <a:stretch>
            <a:fillRect/>
          </a:stretch>
        </p:blipFill>
        <p:spPr>
          <a:xfrm>
            <a:off x="1386205" y="1926590"/>
            <a:ext cx="2614295" cy="1809115"/>
          </a:xfrm>
          <a:prstGeom prst="rect">
            <a:avLst/>
          </a:prstGeom>
        </p:spPr>
      </p:pic>
      <p:pic>
        <p:nvPicPr>
          <p:cNvPr id="4" name="图片 3" descr="aomen1"/>
          <p:cNvPicPr>
            <a:picLocks noChangeAspect="1"/>
          </p:cNvPicPr>
          <p:nvPr/>
        </p:nvPicPr>
        <p:blipFill>
          <a:blip r:embed="rId20"/>
          <a:stretch>
            <a:fillRect/>
          </a:stretch>
        </p:blipFill>
        <p:spPr>
          <a:xfrm>
            <a:off x="8110855" y="1926590"/>
            <a:ext cx="2416175" cy="1809115"/>
          </a:xfrm>
          <a:prstGeom prst="rect">
            <a:avLst/>
          </a:prstGeom>
        </p:spPr>
      </p:pic>
      <p:pic>
        <p:nvPicPr>
          <p:cNvPr id="7" name="图片 6"/>
          <p:cNvPicPr>
            <a:picLocks noChangeAspect="1"/>
          </p:cNvPicPr>
          <p:nvPr>
            <p:custDataLst>
              <p:tags r:id="rId21"/>
            </p:custDataLst>
          </p:nvPr>
        </p:nvPicPr>
        <p:blipFill>
          <a:blip r:embed="rId22"/>
          <a:stretch>
            <a:fillRect/>
          </a:stretch>
        </p:blipFill>
        <p:spPr>
          <a:xfrm>
            <a:off x="1386205" y="4413250"/>
            <a:ext cx="2613660" cy="1612900"/>
          </a:xfrm>
          <a:prstGeom prst="rect">
            <a:avLst/>
          </a:prstGeom>
        </p:spPr>
      </p:pic>
      <p:pic>
        <p:nvPicPr>
          <p:cNvPr id="8" name="图片 7"/>
          <p:cNvPicPr>
            <a:picLocks noChangeAspect="1"/>
          </p:cNvPicPr>
          <p:nvPr>
            <p:custDataLst>
              <p:tags r:id="rId23"/>
            </p:custDataLst>
          </p:nvPr>
        </p:nvPicPr>
        <p:blipFill>
          <a:blip r:embed="rId24"/>
          <a:stretch>
            <a:fillRect/>
          </a:stretch>
        </p:blipFill>
        <p:spPr>
          <a:xfrm>
            <a:off x="8110855" y="4413250"/>
            <a:ext cx="2465070" cy="1613535"/>
          </a:xfrm>
          <a:prstGeom prst="rect">
            <a:avLst/>
          </a:prstGeom>
        </p:spPr>
      </p:pic>
      <p:sp>
        <p:nvSpPr>
          <p:cNvPr id="12" name="灯片编号占位符 11"/>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63">
        <p:random/>
      </p:transition>
    </mc:Choice>
    <mc:Fallback>
      <p:transition spd="slow" advTm="663">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A-稻壳儿搜索【幻雨工作室】_6"/>
          <p:cNvSpPr/>
          <p:nvPr>
            <p:custDataLst>
              <p:tags r:id="rId1"/>
            </p:custDataLst>
          </p:nvPr>
        </p:nvSpPr>
        <p:spPr>
          <a:xfrm>
            <a:off x="1471058" y="1943100"/>
            <a:ext cx="4318000" cy="4152900"/>
          </a:xfrm>
          <a:prstGeom prst="rect">
            <a:avLst/>
          </a:prstGeom>
          <a:noFill/>
          <a:ln w="76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43" name="PA-稻壳儿搜索【幻雨工作室】_7"/>
          <p:cNvSpPr/>
          <p:nvPr>
            <p:custDataLst>
              <p:tags r:id="rId2"/>
            </p:custDataLst>
          </p:nvPr>
        </p:nvSpPr>
        <p:spPr>
          <a:xfrm>
            <a:off x="6815348" y="1943100"/>
            <a:ext cx="4318000" cy="4152900"/>
          </a:xfrm>
          <a:prstGeom prst="rect">
            <a:avLst/>
          </a:prstGeom>
          <a:noFill/>
          <a:ln w="76200" cap="sq">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44" name="PA-稻壳儿搜索【幻雨工作室】_8"/>
          <p:cNvSpPr/>
          <p:nvPr>
            <p:custDataLst>
              <p:tags r:id="rId3"/>
            </p:custDataLst>
          </p:nvPr>
        </p:nvSpPr>
        <p:spPr>
          <a:xfrm>
            <a:off x="1831744" y="2017559"/>
            <a:ext cx="3596627" cy="1373505"/>
          </a:xfrm>
          <a:prstGeom prst="rect">
            <a:avLst/>
          </a:prstGeom>
        </p:spPr>
        <p:txBody>
          <a:bodyPr wrap="square">
            <a:spAutoFit/>
          </a:bodyPr>
          <a:lstStyle/>
          <a:p>
            <a:pPr algn="ctr">
              <a:lnSpc>
                <a:spcPct val="130000"/>
              </a:lnSpc>
            </a:pP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基于深度学习的图像质量增强算法</a:t>
            </a:r>
            <a:endParaRPr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gn="ctr">
              <a:lnSpc>
                <a:spcPct val="200000"/>
              </a:lnSpc>
            </a:pPr>
            <a:endParaRPr lang="id-ID" altLang="zh-CN" sz="105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45" name="PA-稻壳儿搜索【幻雨工作室】_9"/>
          <p:cNvSpPr/>
          <p:nvPr>
            <p:custDataLst>
              <p:tags r:id="rId4"/>
            </p:custDataLst>
          </p:nvPr>
        </p:nvSpPr>
        <p:spPr>
          <a:xfrm>
            <a:off x="7304304" y="1920404"/>
            <a:ext cx="3596627" cy="1153160"/>
          </a:xfrm>
          <a:prstGeom prst="rect">
            <a:avLst/>
          </a:prstGeom>
        </p:spPr>
        <p:txBody>
          <a:bodyPr wrap="square">
            <a:spAutoFit/>
          </a:bodyPr>
          <a:lstStyle/>
          <a:p>
            <a:pPr algn="ctr">
              <a:lnSpc>
                <a:spcPct val="200000"/>
              </a:lnSpc>
            </a:pP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重现历史画面</a:t>
            </a:r>
            <a:endParaRPr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gn="ctr">
              <a:lnSpc>
                <a:spcPct val="200000"/>
              </a:lnSpc>
            </a:pPr>
            <a:endParaRPr lang="id-ID" altLang="zh-CN" sz="105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5" name="PA-稻壳儿搜索【幻雨工作室】_1_1"/>
          <p:cNvSpPr>
            <a:spLocks noChangeArrowheads="1"/>
          </p:cNvSpPr>
          <p:nvPr>
            <p:custDataLst>
              <p:tags r:id="rId5"/>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1</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17" name="PA-稻壳儿搜索【幻雨工作室】_2_1"/>
          <p:cNvSpPr txBox="1"/>
          <p:nvPr>
            <p:custDataLst>
              <p:tags r:id="rId6"/>
            </p:custDataLst>
          </p:nvPr>
        </p:nvSpPr>
        <p:spPr>
          <a:xfrm>
            <a:off x="1322012" y="470649"/>
            <a:ext cx="3101877" cy="583565"/>
          </a:xfrm>
          <a:prstGeom prst="rect">
            <a:avLst/>
          </a:prstGeom>
          <a:noFill/>
        </p:spPr>
        <p:txBody>
          <a:bodyPr wrap="square" rtlCol="0">
            <a:spAutoFit/>
          </a:bodyPr>
          <a:lstStyle/>
          <a:p>
            <a:pPr>
              <a:defRPr/>
            </a:pPr>
            <a:r>
              <a:rPr lang="zh-CN" altLang="en-US" sz="3200" dirty="0">
                <a:latin typeface="微软雅黑" panose="020B0503020204020204" pitchFamily="34" charset="-122"/>
                <a:ea typeface="微软雅黑" panose="020B0503020204020204" pitchFamily="34" charset="-122"/>
                <a:sym typeface="+mn-ea"/>
              </a:rPr>
              <a:t>研究</a:t>
            </a:r>
            <a:r>
              <a:rPr lang="zh-CN" altLang="en-US" sz="3200" dirty="0">
                <a:latin typeface="微软雅黑" panose="020B0503020204020204" pitchFamily="34" charset="-122"/>
                <a:ea typeface="微软雅黑" panose="020B0503020204020204" pitchFamily="34" charset="-122"/>
                <a:sym typeface="+mn-ea"/>
              </a:rPr>
              <a:t>意义</a:t>
            </a:r>
            <a:endParaRPr lang="zh-CN" altLang="en-US" sz="3200" dirty="0">
              <a:latin typeface="微软雅黑" panose="020B0503020204020204" pitchFamily="34" charset="-122"/>
              <a:ea typeface="微软雅黑" panose="020B0503020204020204" pitchFamily="34" charset="-122"/>
              <a:sym typeface="+mn-ea"/>
            </a:endParaRPr>
          </a:p>
        </p:txBody>
      </p:sp>
      <p:sp>
        <p:nvSpPr>
          <p:cNvPr id="23" name="PA-矩形 5_1"/>
          <p:cNvSpPr/>
          <p:nvPr>
            <p:custDataLst>
              <p:tags r:id="rId7"/>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2" name="图片 1"/>
          <p:cNvPicPr>
            <a:picLocks noChangeAspect="1"/>
          </p:cNvPicPr>
          <p:nvPr>
            <p:custDataLst>
              <p:tags r:id="rId9"/>
            </p:custDataLst>
          </p:nvPr>
        </p:nvPicPr>
        <p:blipFill>
          <a:blip r:embed="rId10"/>
          <a:stretch>
            <a:fillRect/>
          </a:stretch>
        </p:blipFill>
        <p:spPr>
          <a:xfrm>
            <a:off x="1620520" y="3289300"/>
            <a:ext cx="3968115" cy="2407285"/>
          </a:xfrm>
          <a:prstGeom prst="rect">
            <a:avLst/>
          </a:prstGeom>
        </p:spPr>
      </p:pic>
      <p:pic>
        <p:nvPicPr>
          <p:cNvPr id="3" name="图片 2" descr="11_bicubic_x3"/>
          <p:cNvPicPr>
            <a:picLocks noChangeAspect="1"/>
          </p:cNvPicPr>
          <p:nvPr/>
        </p:nvPicPr>
        <p:blipFill>
          <a:blip r:embed="rId11"/>
          <a:stretch>
            <a:fillRect/>
          </a:stretch>
        </p:blipFill>
        <p:spPr>
          <a:xfrm>
            <a:off x="7171690" y="3197860"/>
            <a:ext cx="3729355" cy="2498725"/>
          </a:xfrm>
          <a:prstGeom prst="rect">
            <a:avLst/>
          </a:prstGeom>
        </p:spPr>
      </p:pic>
      <p:sp>
        <p:nvSpPr>
          <p:cNvPr id="5" name="灯片编号占位符 4"/>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225">
        <p:random/>
      </p:transition>
    </mc:Choice>
    <mc:Fallback>
      <p:transition spd="slow" advTm="225">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
          <p:cNvGrpSpPr/>
          <p:nvPr>
            <p:custDataLst>
              <p:tags r:id="rId1"/>
            </p:custDataLst>
          </p:nvPr>
        </p:nvGrpSpPr>
        <p:grpSpPr>
          <a:xfrm>
            <a:off x="1824946" y="1149070"/>
            <a:ext cx="8552768" cy="2482416"/>
            <a:chOff x="3063875" y="2662239"/>
            <a:chExt cx="6103938" cy="1771650"/>
          </a:xfrm>
          <a:effectLst>
            <a:outerShdw blurRad="50800" dist="38100" dir="5400000" algn="t" rotWithShape="0">
              <a:prstClr val="black">
                <a:alpha val="40000"/>
              </a:prstClr>
            </a:outerShdw>
          </a:effectLst>
        </p:grpSpPr>
        <p:cxnSp>
          <p:nvCxnSpPr>
            <p:cNvPr id="18" name="PA-MH_Other_1"/>
            <p:cNvCxnSpPr/>
            <p:nvPr>
              <p:custDataLst>
                <p:tags r:id="rId2"/>
              </p:custDataLst>
            </p:nvPr>
          </p:nvCxnSpPr>
          <p:spPr>
            <a:xfrm>
              <a:off x="5314950" y="3840164"/>
              <a:ext cx="0" cy="593725"/>
            </a:xfrm>
            <a:prstGeom prst="straightConnector1">
              <a:avLst/>
            </a:prstGeom>
            <a:noFill/>
            <a:ln w="19050" cap="flat" cmpd="sng" algn="ctr">
              <a:solidFill>
                <a:srgbClr val="395759"/>
              </a:solidFill>
              <a:prstDash val="sysDash"/>
              <a:miter lim="800000"/>
              <a:headEnd type="oval" w="med" len="med"/>
              <a:tailEnd type="triangle" w="med" len="med"/>
            </a:ln>
            <a:effectLst/>
          </p:spPr>
        </p:cxnSp>
        <p:cxnSp>
          <p:nvCxnSpPr>
            <p:cNvPr id="26" name="PA-MH_Other_2"/>
            <p:cNvCxnSpPr/>
            <p:nvPr>
              <p:custDataLst>
                <p:tags r:id="rId3"/>
              </p:custDataLst>
            </p:nvPr>
          </p:nvCxnSpPr>
          <p:spPr>
            <a:xfrm>
              <a:off x="8520113" y="3840164"/>
              <a:ext cx="0" cy="593725"/>
            </a:xfrm>
            <a:prstGeom prst="straightConnector1">
              <a:avLst/>
            </a:prstGeom>
            <a:noFill/>
            <a:ln w="19050" cap="flat" cmpd="sng" algn="ctr">
              <a:solidFill>
                <a:srgbClr val="395759"/>
              </a:solidFill>
              <a:prstDash val="sysDash"/>
              <a:miter lim="800000"/>
              <a:headEnd type="oval" w="med" len="med"/>
              <a:tailEnd type="triangle" w="med" len="med"/>
            </a:ln>
            <a:effectLst/>
          </p:spPr>
        </p:cxnSp>
        <p:cxnSp>
          <p:nvCxnSpPr>
            <p:cNvPr id="30" name="PA-MH_Other_3"/>
            <p:cNvCxnSpPr/>
            <p:nvPr>
              <p:custDataLst>
                <p:tags r:id="rId4"/>
              </p:custDataLst>
            </p:nvPr>
          </p:nvCxnSpPr>
          <p:spPr>
            <a:xfrm>
              <a:off x="3711575" y="3840164"/>
              <a:ext cx="0" cy="593725"/>
            </a:xfrm>
            <a:prstGeom prst="straightConnector1">
              <a:avLst/>
            </a:prstGeom>
            <a:noFill/>
            <a:ln w="19050" cap="flat" cmpd="sng" algn="ctr">
              <a:solidFill>
                <a:srgbClr val="123339"/>
              </a:solidFill>
              <a:prstDash val="sysDash"/>
              <a:miter lim="800000"/>
              <a:headEnd type="oval" w="med" len="med"/>
              <a:tailEnd type="triangle" w="med" len="med"/>
            </a:ln>
            <a:effectLst/>
          </p:spPr>
        </p:cxnSp>
        <p:cxnSp>
          <p:nvCxnSpPr>
            <p:cNvPr id="22" name="PA-MH_Other_4"/>
            <p:cNvCxnSpPr/>
            <p:nvPr>
              <p:custDataLst>
                <p:tags r:id="rId5"/>
              </p:custDataLst>
            </p:nvPr>
          </p:nvCxnSpPr>
          <p:spPr>
            <a:xfrm>
              <a:off x="6916738" y="3840164"/>
              <a:ext cx="0" cy="593725"/>
            </a:xfrm>
            <a:prstGeom prst="straightConnector1">
              <a:avLst/>
            </a:prstGeom>
            <a:noFill/>
            <a:ln w="19050" cap="flat" cmpd="sng" algn="ctr">
              <a:solidFill>
                <a:srgbClr val="123339"/>
              </a:solidFill>
              <a:prstDash val="sysDash"/>
              <a:miter lim="800000"/>
              <a:headEnd type="oval" w="med" len="med"/>
              <a:tailEnd type="triangle" w="med" len="med"/>
            </a:ln>
            <a:effectLst/>
          </p:spPr>
        </p:cxnSp>
        <p:sp>
          <p:nvSpPr>
            <p:cNvPr id="28" name="PA-MH_SubTitle_1"/>
            <p:cNvSpPr/>
            <p:nvPr>
              <p:custDataLst>
                <p:tags r:id="rId6"/>
              </p:custDataLst>
            </p:nvPr>
          </p:nvSpPr>
          <p:spPr>
            <a:xfrm flipH="1">
              <a:off x="3063875" y="2662239"/>
              <a:ext cx="1296988" cy="1296987"/>
            </a:xfrm>
            <a:prstGeom prst="circularArrow">
              <a:avLst>
                <a:gd name="adj1" fmla="val 12500"/>
                <a:gd name="adj2" fmla="val 1142319"/>
                <a:gd name="adj3" fmla="val 20457681"/>
                <a:gd name="adj4" fmla="val 2875315"/>
                <a:gd name="adj5" fmla="val 12500"/>
              </a:avLst>
            </a:prstGeom>
            <a:solidFill>
              <a:srgbClr val="123339"/>
            </a:solidFill>
            <a:ln w="12700" cap="flat" cmpd="sng" algn="ctr">
              <a:noFill/>
              <a:prstDash val="solid"/>
              <a:miter lim="800000"/>
            </a:ln>
            <a:effectLst/>
          </p:spPr>
          <p:txBody>
            <a:bodyPr wrap="none" lIns="0" tIns="0" rIns="0" bIns="0" anchor="ctr">
              <a:normAutofit/>
            </a:bodyPr>
            <a:lstStyle/>
            <a:p>
              <a:pPr algn="ctr">
                <a:defRPr/>
              </a:pPr>
              <a:endParaRPr lang="zh-CN" altLang="en-US" sz="1600" kern="0" dirty="0">
                <a:latin typeface="思源黑体 CN Normal" panose="020B0400000000000000" pitchFamily="34" charset="-122"/>
                <a:ea typeface="思源黑体 CN Normal" panose="020B0400000000000000" pitchFamily="34" charset="-122"/>
              </a:endParaRPr>
            </a:p>
          </p:txBody>
        </p:sp>
        <p:sp>
          <p:nvSpPr>
            <p:cNvPr id="17" name="PA-MH_SubTitle_2"/>
            <p:cNvSpPr/>
            <p:nvPr>
              <p:custDataLst>
                <p:tags r:id="rId7"/>
              </p:custDataLst>
            </p:nvPr>
          </p:nvSpPr>
          <p:spPr>
            <a:xfrm flipH="1">
              <a:off x="4667250" y="2662239"/>
              <a:ext cx="1295400" cy="1296987"/>
            </a:xfrm>
            <a:prstGeom prst="circularArrow">
              <a:avLst>
                <a:gd name="adj1" fmla="val 12500"/>
                <a:gd name="adj2" fmla="val 1142319"/>
                <a:gd name="adj3" fmla="val 20457681"/>
                <a:gd name="adj4" fmla="val 2875315"/>
                <a:gd name="adj5" fmla="val 12500"/>
              </a:avLst>
            </a:prstGeom>
            <a:solidFill>
              <a:srgbClr val="395759"/>
            </a:solidFill>
            <a:ln w="12700" cap="flat" cmpd="sng" algn="ctr">
              <a:noFill/>
              <a:prstDash val="solid"/>
              <a:miter lim="800000"/>
            </a:ln>
            <a:effectLst/>
          </p:spPr>
          <p:txBody>
            <a:bodyPr wrap="none" lIns="0" tIns="0" rIns="0" bIns="0" anchor="ctr">
              <a:normAutofit/>
            </a:bodyPr>
            <a:lstStyle/>
            <a:p>
              <a:pPr algn="ctr">
                <a:defRPr/>
              </a:pPr>
              <a:endParaRPr lang="zh-CN" altLang="en-US" sz="1600" kern="0" dirty="0">
                <a:latin typeface="思源黑体 CN Normal" panose="020B0400000000000000" pitchFamily="34" charset="-122"/>
                <a:ea typeface="思源黑体 CN Normal" panose="020B0400000000000000" pitchFamily="34" charset="-122"/>
              </a:endParaRPr>
            </a:p>
          </p:txBody>
        </p:sp>
        <p:sp>
          <p:nvSpPr>
            <p:cNvPr id="21" name="PA-MH_SubTitle_3"/>
            <p:cNvSpPr/>
            <p:nvPr>
              <p:custDataLst>
                <p:tags r:id="rId8"/>
              </p:custDataLst>
            </p:nvPr>
          </p:nvSpPr>
          <p:spPr>
            <a:xfrm flipH="1">
              <a:off x="6269039" y="2662239"/>
              <a:ext cx="1296987" cy="1296987"/>
            </a:xfrm>
            <a:prstGeom prst="circularArrow">
              <a:avLst>
                <a:gd name="adj1" fmla="val 12500"/>
                <a:gd name="adj2" fmla="val 1142319"/>
                <a:gd name="adj3" fmla="val 20457681"/>
                <a:gd name="adj4" fmla="val 2875315"/>
                <a:gd name="adj5" fmla="val 12500"/>
              </a:avLst>
            </a:prstGeom>
            <a:solidFill>
              <a:srgbClr val="123339"/>
            </a:solidFill>
            <a:ln w="12700" cap="flat" cmpd="sng" algn="ctr">
              <a:noFill/>
              <a:prstDash val="solid"/>
              <a:miter lim="800000"/>
            </a:ln>
            <a:effectLst/>
          </p:spPr>
          <p:txBody>
            <a:bodyPr wrap="none" lIns="0" tIns="0" rIns="0" bIns="0" anchor="ctr">
              <a:normAutofit/>
            </a:bodyPr>
            <a:lstStyle/>
            <a:p>
              <a:pPr algn="ctr">
                <a:defRPr/>
              </a:pPr>
              <a:endParaRPr lang="zh-CN" altLang="en-US" sz="1600" kern="0" dirty="0">
                <a:latin typeface="思源黑体 CN Normal" panose="020B0400000000000000" pitchFamily="34" charset="-122"/>
                <a:ea typeface="思源黑体 CN Normal" panose="020B0400000000000000" pitchFamily="34" charset="-122"/>
              </a:endParaRPr>
            </a:p>
          </p:txBody>
        </p:sp>
        <p:sp>
          <p:nvSpPr>
            <p:cNvPr id="25" name="PA-MH_SubTitle_4"/>
            <p:cNvSpPr/>
            <p:nvPr>
              <p:custDataLst>
                <p:tags r:id="rId9"/>
              </p:custDataLst>
            </p:nvPr>
          </p:nvSpPr>
          <p:spPr>
            <a:xfrm flipH="1">
              <a:off x="7872413" y="2662239"/>
              <a:ext cx="1295400" cy="1296987"/>
            </a:xfrm>
            <a:prstGeom prst="circularArrow">
              <a:avLst>
                <a:gd name="adj1" fmla="val 12500"/>
                <a:gd name="adj2" fmla="val 1142319"/>
                <a:gd name="adj3" fmla="val 20457681"/>
                <a:gd name="adj4" fmla="val 2875315"/>
                <a:gd name="adj5" fmla="val 12500"/>
              </a:avLst>
            </a:prstGeom>
            <a:solidFill>
              <a:srgbClr val="395759"/>
            </a:solidFill>
            <a:ln w="12700" cap="flat" cmpd="sng" algn="ctr">
              <a:noFill/>
              <a:prstDash val="solid"/>
              <a:miter lim="800000"/>
            </a:ln>
            <a:effectLst/>
          </p:spPr>
          <p:txBody>
            <a:bodyPr wrap="none" lIns="0" tIns="0" rIns="0" bIns="0" anchor="ctr">
              <a:normAutofit/>
            </a:bodyPr>
            <a:lstStyle/>
            <a:p>
              <a:pPr algn="ctr">
                <a:defRPr/>
              </a:pPr>
              <a:endParaRPr lang="zh-CN" altLang="en-US" sz="1600" kern="0" dirty="0">
                <a:latin typeface="思源黑体 CN Normal" panose="020B0400000000000000" pitchFamily="34" charset="-122"/>
                <a:ea typeface="思源黑体 CN Normal" panose="020B0400000000000000" pitchFamily="34" charset="-122"/>
              </a:endParaRPr>
            </a:p>
          </p:txBody>
        </p:sp>
      </p:grpSp>
      <p:grpSp>
        <p:nvGrpSpPr>
          <p:cNvPr id="27" name="PA-组合 26"/>
          <p:cNvGrpSpPr/>
          <p:nvPr>
            <p:custDataLst>
              <p:tags r:id="rId10"/>
            </p:custDataLst>
          </p:nvPr>
        </p:nvGrpSpPr>
        <p:grpSpPr>
          <a:xfrm>
            <a:off x="875030" y="3749675"/>
            <a:ext cx="3196590" cy="1630045"/>
            <a:chOff x="7558510" y="3433235"/>
            <a:chExt cx="3629560" cy="1453500"/>
          </a:xfrm>
        </p:grpSpPr>
        <p:sp>
          <p:nvSpPr>
            <p:cNvPr id="29" name="PA-矩形 28"/>
            <p:cNvSpPr/>
            <p:nvPr>
              <p:custDataLst>
                <p:tags r:id="rId11"/>
              </p:custDataLst>
            </p:nvPr>
          </p:nvSpPr>
          <p:spPr>
            <a:xfrm>
              <a:off x="7558510" y="3941139"/>
              <a:ext cx="3629560" cy="945596"/>
            </a:xfrm>
            <a:prstGeom prst="rect">
              <a:avLst/>
            </a:prstGeom>
          </p:spPr>
          <p:txBody>
            <a:bodyPr wrap="square">
              <a:spAutoFit/>
              <a:scene3d>
                <a:camera prst="orthographicFront"/>
                <a:lightRig rig="threePt" dir="t"/>
              </a:scene3d>
              <a:sp3d contourW="12700"/>
            </a:bodyPr>
            <a:lstStyle/>
            <a:p>
              <a:pPr algn="ctr">
                <a:lnSpc>
                  <a:spcPct val="150000"/>
                </a:lnSpc>
              </a:pPr>
              <a:r>
                <a:rPr lang="en-US" altLang="zh-CN"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en-US" altLang="zh-CN"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 Partial Differential Equation</a:t>
              </a:r>
              <a:endParaRPr lang="zh-CN" altLang="en-US"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rPr>
                <a:t>基于全变分的图像修复算法</a:t>
              </a:r>
              <a:endParaRPr lang="zh-CN" altLang="en-US" sz="1400" dirty="0">
                <a:solidFill>
                  <a:srgbClr val="12333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PA-矩形 30"/>
            <p:cNvSpPr/>
            <p:nvPr>
              <p:custDataLst>
                <p:tags r:id="rId12"/>
              </p:custDataLst>
            </p:nvPr>
          </p:nvSpPr>
          <p:spPr>
            <a:xfrm>
              <a:off x="8214463" y="3433235"/>
              <a:ext cx="2364740" cy="6738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latin typeface="思源黑体 CN Medium" panose="020B0600000000000000" pitchFamily="34" charset="-122"/>
                  <a:ea typeface="思源黑体 CN Medium" panose="020B0600000000000000" pitchFamily="34" charset="-122"/>
                </a:rPr>
                <a:t>基于偏微分方程</a:t>
              </a:r>
              <a:endParaRPr lang="zh-CN" altLang="en-US" dirty="0">
                <a:latin typeface="思源黑体 CN Medium" panose="020B0600000000000000" pitchFamily="34" charset="-122"/>
                <a:ea typeface="思源黑体 CN Medium" panose="020B0600000000000000" pitchFamily="34" charset="-122"/>
              </a:endParaRPr>
            </a:p>
            <a:p>
              <a:pPr algn="ctr">
                <a:lnSpc>
                  <a:spcPct val="120000"/>
                </a:lnSpc>
              </a:pPr>
              <a:r>
                <a:rPr lang="zh-CN" altLang="en-US" dirty="0">
                  <a:latin typeface="思源黑体 CN Medium" panose="020B0600000000000000" pitchFamily="34" charset="-122"/>
                  <a:ea typeface="思源黑体 CN Medium" panose="020B0600000000000000" pitchFamily="34" charset="-122"/>
                </a:rPr>
                <a:t>图像修复方法</a:t>
              </a: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32" name="PA-组合 31"/>
          <p:cNvGrpSpPr/>
          <p:nvPr>
            <p:custDataLst>
              <p:tags r:id="rId13"/>
            </p:custDataLst>
          </p:nvPr>
        </p:nvGrpSpPr>
        <p:grpSpPr>
          <a:xfrm>
            <a:off x="4031955" y="3749626"/>
            <a:ext cx="2166620" cy="1315720"/>
            <a:chOff x="8330118" y="3433235"/>
            <a:chExt cx="2166620" cy="1315720"/>
          </a:xfrm>
        </p:grpSpPr>
        <p:sp>
          <p:nvSpPr>
            <p:cNvPr id="33" name="PA-矩形 32"/>
            <p:cNvSpPr/>
            <p:nvPr>
              <p:custDataLst>
                <p:tags r:id="rId14"/>
              </p:custDataLst>
            </p:nvPr>
          </p:nvSpPr>
          <p:spPr>
            <a:xfrm>
              <a:off x="8330118" y="4002830"/>
              <a:ext cx="2166620" cy="746125"/>
            </a:xfrm>
            <a:prstGeom prst="rect">
              <a:avLst/>
            </a:prstGeom>
          </p:spPr>
          <p:txBody>
            <a:bodyPr wrap="square">
              <a:noAutofit/>
              <a:scene3d>
                <a:camera prst="orthographicFront"/>
                <a:lightRig rig="threePt" dir="t"/>
              </a:scene3d>
              <a:sp3d contourW="12700"/>
            </a:bodyPr>
            <a:lstStyle/>
            <a:p>
              <a:pPr algn="just">
                <a:lnSpc>
                  <a:spcPct val="150000"/>
                </a:lnSpc>
              </a:pPr>
              <a:endParaRPr lang="zh-CN" altLang="en-US" sz="1400" dirty="0">
                <a:solidFill>
                  <a:srgbClr val="123339"/>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123339"/>
                  </a:solidFill>
                  <a:latin typeface="微软雅黑" panose="020B0503020204020204" pitchFamily="34" charset="-122"/>
                  <a:ea typeface="微软雅黑" panose="020B0503020204020204" pitchFamily="34" charset="-122"/>
                </a:rPr>
                <a:t>基于样本块的纹理合成的图像修复算法</a:t>
              </a:r>
              <a:endParaRPr lang="zh-CN" altLang="en-US" sz="1000" dirty="0">
                <a:solidFill>
                  <a:srgbClr val="123339"/>
                </a:solidFill>
                <a:latin typeface="微软雅黑" panose="020B0503020204020204" pitchFamily="34" charset="-122"/>
                <a:ea typeface="微软雅黑" panose="020B0503020204020204" pitchFamily="34" charset="-122"/>
              </a:endParaRPr>
            </a:p>
            <a:p>
              <a:pPr algn="just">
                <a:lnSpc>
                  <a:spcPct val="150000"/>
                </a:lnSpc>
              </a:pPr>
              <a:endParaRPr lang="zh-CN" altLang="en-US" sz="1000" dirty="0">
                <a:solidFill>
                  <a:srgbClr val="123339"/>
                </a:solidFill>
                <a:latin typeface="微软雅黑" panose="020B0503020204020204" pitchFamily="34" charset="-122"/>
                <a:ea typeface="微软雅黑" panose="020B0503020204020204" pitchFamily="34" charset="-122"/>
              </a:endParaRPr>
            </a:p>
          </p:txBody>
        </p:sp>
        <p:sp>
          <p:nvSpPr>
            <p:cNvPr id="34" name="PA-矩形 33"/>
            <p:cNvSpPr/>
            <p:nvPr>
              <p:custDataLst>
                <p:tags r:id="rId15"/>
              </p:custDataLst>
            </p:nvPr>
          </p:nvSpPr>
          <p:spPr>
            <a:xfrm>
              <a:off x="8330118" y="3433235"/>
              <a:ext cx="2050552"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latin typeface="思源黑体 CN Medium" panose="020B0600000000000000" pitchFamily="34" charset="-122"/>
                  <a:ea typeface="思源黑体 CN Medium" panose="020B0600000000000000" pitchFamily="34" charset="-122"/>
                </a:rPr>
                <a:t>基于纹理合成的</a:t>
              </a:r>
              <a:endParaRPr lang="zh-CN" altLang="en-US" dirty="0">
                <a:latin typeface="思源黑体 CN Medium" panose="020B0600000000000000" pitchFamily="34" charset="-122"/>
                <a:ea typeface="思源黑体 CN Medium" panose="020B0600000000000000" pitchFamily="34" charset="-122"/>
              </a:endParaRPr>
            </a:p>
            <a:p>
              <a:pPr algn="ctr">
                <a:lnSpc>
                  <a:spcPct val="120000"/>
                </a:lnSpc>
              </a:pPr>
              <a:r>
                <a:rPr lang="zh-CN" altLang="en-US" dirty="0">
                  <a:latin typeface="思源黑体 CN Medium" panose="020B0600000000000000" pitchFamily="34" charset="-122"/>
                  <a:ea typeface="思源黑体 CN Medium" panose="020B0600000000000000" pitchFamily="34" charset="-122"/>
                </a:rPr>
                <a:t>图像修复方法</a:t>
              </a: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35" name="PA-组合 34"/>
          <p:cNvGrpSpPr/>
          <p:nvPr>
            <p:custDataLst>
              <p:tags r:id="rId16"/>
            </p:custDataLst>
          </p:nvPr>
        </p:nvGrpSpPr>
        <p:grpSpPr>
          <a:xfrm>
            <a:off x="6198256" y="3749626"/>
            <a:ext cx="2365290" cy="2276475"/>
            <a:chOff x="8330118" y="3433235"/>
            <a:chExt cx="2365290" cy="2276475"/>
          </a:xfrm>
        </p:grpSpPr>
        <p:sp>
          <p:nvSpPr>
            <p:cNvPr id="36" name="PA-矩形 35"/>
            <p:cNvSpPr/>
            <p:nvPr>
              <p:custDataLst>
                <p:tags r:id="rId17"/>
              </p:custDataLst>
            </p:nvPr>
          </p:nvSpPr>
          <p:spPr>
            <a:xfrm>
              <a:off x="8447508" y="4002830"/>
              <a:ext cx="2247900" cy="1706880"/>
            </a:xfrm>
            <a:prstGeom prst="rect">
              <a:avLst/>
            </a:prstGeom>
          </p:spPr>
          <p:txBody>
            <a:bodyPr wrap="square">
              <a:spAutoFit/>
              <a:scene3d>
                <a:camera prst="orthographicFront"/>
                <a:lightRig rig="threePt" dir="t"/>
              </a:scene3d>
              <a:sp3d contourW="12700"/>
            </a:bodyPr>
            <a:lstStyle/>
            <a:p>
              <a:pPr algn="l">
                <a:lnSpc>
                  <a:spcPct val="150000"/>
                </a:lnSpc>
              </a:pP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a:p>
              <a:pPr algn="l">
                <a:lnSpc>
                  <a:spcPct val="150000"/>
                </a:lnSpc>
              </a:pPr>
              <a:r>
                <a:rPr lang="zh-CN" altLang="en-US" sz="1400" dirty="0">
                  <a:solidFill>
                    <a:srgbClr val="123339"/>
                  </a:solidFill>
                  <a:latin typeface="思源黑体 CN Medium" panose="020B0600000000000000" pitchFamily="34" charset="-122"/>
                  <a:ea typeface="思源黑体 CN Medium" panose="020B0600000000000000" pitchFamily="34" charset="-122"/>
                </a:rPr>
                <a:t>基于卷积自动编码器的图像修复算法</a:t>
              </a: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a:p>
              <a:pPr algn="l">
                <a:lnSpc>
                  <a:spcPct val="150000"/>
                </a:lnSpc>
              </a:pPr>
              <a:r>
                <a:rPr lang="zh-CN" altLang="en-US" sz="1400" dirty="0">
                  <a:solidFill>
                    <a:srgbClr val="123339"/>
                  </a:solidFill>
                  <a:latin typeface="思源黑体 CN Medium" panose="020B0600000000000000" pitchFamily="34" charset="-122"/>
                  <a:ea typeface="思源黑体 CN Medium" panose="020B0600000000000000" pitchFamily="34" charset="-122"/>
                </a:rPr>
                <a:t>基于上下文编码器的图像修复算法</a:t>
              </a: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p:txBody>
        </p:sp>
        <p:sp>
          <p:nvSpPr>
            <p:cNvPr id="37" name="PA-矩形 36"/>
            <p:cNvSpPr/>
            <p:nvPr>
              <p:custDataLst>
                <p:tags r:id="rId18"/>
              </p:custDataLst>
            </p:nvPr>
          </p:nvSpPr>
          <p:spPr>
            <a:xfrm>
              <a:off x="8330118" y="3433235"/>
              <a:ext cx="2050552"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latin typeface="思源黑体 CN Medium" panose="020B0600000000000000" pitchFamily="34" charset="-122"/>
                  <a:ea typeface="思源黑体 CN Medium" panose="020B0600000000000000" pitchFamily="34" charset="-122"/>
                </a:rPr>
                <a:t>基于深度学习的</a:t>
              </a:r>
              <a:endParaRPr lang="zh-CN" altLang="en-US" dirty="0">
                <a:latin typeface="思源黑体 CN Medium" panose="020B0600000000000000" pitchFamily="34" charset="-122"/>
                <a:ea typeface="思源黑体 CN Medium" panose="020B0600000000000000" pitchFamily="34" charset="-122"/>
              </a:endParaRPr>
            </a:p>
            <a:p>
              <a:pPr algn="ctr">
                <a:lnSpc>
                  <a:spcPct val="120000"/>
                </a:lnSpc>
              </a:pPr>
              <a:r>
                <a:rPr lang="zh-CN" altLang="en-US" dirty="0">
                  <a:latin typeface="思源黑体 CN Medium" panose="020B0600000000000000" pitchFamily="34" charset="-122"/>
                  <a:ea typeface="思源黑体 CN Medium" panose="020B0600000000000000" pitchFamily="34" charset="-122"/>
                </a:rPr>
                <a:t>图像修复算法</a:t>
              </a: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38" name="PA-组合 37"/>
          <p:cNvGrpSpPr/>
          <p:nvPr>
            <p:custDataLst>
              <p:tags r:id="rId19"/>
            </p:custDataLst>
          </p:nvPr>
        </p:nvGrpSpPr>
        <p:grpSpPr>
          <a:xfrm>
            <a:off x="8479812" y="3749626"/>
            <a:ext cx="2573655" cy="2606675"/>
            <a:chOff x="8330118" y="3433235"/>
            <a:chExt cx="2573655" cy="2606675"/>
          </a:xfrm>
        </p:grpSpPr>
        <p:sp>
          <p:nvSpPr>
            <p:cNvPr id="39" name="PA-矩形 38"/>
            <p:cNvSpPr/>
            <p:nvPr>
              <p:custDataLst>
                <p:tags r:id="rId20"/>
              </p:custDataLst>
            </p:nvPr>
          </p:nvSpPr>
          <p:spPr>
            <a:xfrm>
              <a:off x="8413938" y="4333030"/>
              <a:ext cx="2489835" cy="1706880"/>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1400" dirty="0">
                  <a:solidFill>
                    <a:srgbClr val="123339"/>
                  </a:solidFill>
                  <a:latin typeface="思源黑体 CN Medium" panose="020B0600000000000000" pitchFamily="34" charset="-122"/>
                  <a:ea typeface="思源黑体 CN Medium" panose="020B0600000000000000" pitchFamily="34" charset="-122"/>
                </a:rPr>
                <a:t>基于卷积神经网络的图像超分辨率重建算法</a:t>
              </a: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sz="1400" dirty="0">
                  <a:solidFill>
                    <a:srgbClr val="123339"/>
                  </a:solidFill>
                  <a:latin typeface="思源黑体 CN Medium" panose="020B0600000000000000" pitchFamily="34" charset="-122"/>
                  <a:ea typeface="思源黑体 CN Medium" panose="020B0600000000000000" pitchFamily="34" charset="-122"/>
                </a:rPr>
                <a:t>基于深度卷积生成网络</a:t>
              </a: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sz="1400" dirty="0">
                  <a:solidFill>
                    <a:srgbClr val="123339"/>
                  </a:solidFill>
                  <a:latin typeface="思源黑体 CN Medium" panose="020B0600000000000000" pitchFamily="34" charset="-122"/>
                  <a:ea typeface="思源黑体 CN Medium" panose="020B0600000000000000" pitchFamily="34" charset="-122"/>
                </a:rPr>
                <a:t>基于超分辨率生成对抗网络</a:t>
              </a:r>
              <a:endParaRPr lang="zh-CN" altLang="en-US" sz="1400" dirty="0">
                <a:solidFill>
                  <a:srgbClr val="123339"/>
                </a:solidFill>
                <a:latin typeface="思源黑体 CN Medium" panose="020B0600000000000000" pitchFamily="34" charset="-122"/>
                <a:ea typeface="思源黑体 CN Medium" panose="020B0600000000000000" pitchFamily="34" charset="-122"/>
              </a:endParaRPr>
            </a:p>
            <a:p>
              <a:pPr algn="just">
                <a:lnSpc>
                  <a:spcPct val="150000"/>
                </a:lnSpc>
              </a:pPr>
              <a:r>
                <a:rPr lang="en-US" altLang="zh-CN" sz="1400" dirty="0">
                  <a:solidFill>
                    <a:srgbClr val="123339"/>
                  </a:solidFill>
                  <a:latin typeface="思源黑体 CN Medium" panose="020B0600000000000000" pitchFamily="34" charset="-122"/>
                  <a:ea typeface="思源黑体 CN Medium" panose="020B0600000000000000" pitchFamily="34" charset="-122"/>
                </a:rPr>
                <a:t>…………</a:t>
              </a:r>
              <a:endParaRPr lang="en-US" altLang="zh-CN" sz="1400" dirty="0">
                <a:solidFill>
                  <a:srgbClr val="123339"/>
                </a:solidFill>
                <a:latin typeface="思源黑体 CN Medium" panose="020B0600000000000000" pitchFamily="34" charset="-122"/>
                <a:ea typeface="思源黑体 CN Medium" panose="020B0600000000000000" pitchFamily="34" charset="-122"/>
              </a:endParaRPr>
            </a:p>
          </p:txBody>
        </p:sp>
        <p:sp>
          <p:nvSpPr>
            <p:cNvPr id="40" name="PA-矩形 39"/>
            <p:cNvSpPr/>
            <p:nvPr>
              <p:custDataLst>
                <p:tags r:id="rId21"/>
              </p:custDataLst>
            </p:nvPr>
          </p:nvSpPr>
          <p:spPr>
            <a:xfrm>
              <a:off x="8330118" y="3433235"/>
              <a:ext cx="2050552"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latin typeface="思源黑体 CN Medium" panose="020B0600000000000000" pitchFamily="34" charset="-122"/>
                  <a:ea typeface="思源黑体 CN Medium" panose="020B0600000000000000" pitchFamily="34" charset="-122"/>
                </a:rPr>
                <a:t>基于深度学习的</a:t>
              </a:r>
              <a:endParaRPr lang="zh-CN" altLang="en-US" dirty="0">
                <a:latin typeface="思源黑体 CN Medium" panose="020B0600000000000000" pitchFamily="34" charset="-122"/>
                <a:ea typeface="思源黑体 CN Medium" panose="020B0600000000000000" pitchFamily="34" charset="-122"/>
              </a:endParaRPr>
            </a:p>
            <a:p>
              <a:pPr algn="ctr">
                <a:lnSpc>
                  <a:spcPct val="120000"/>
                </a:lnSpc>
              </a:pPr>
              <a:r>
                <a:rPr lang="zh-CN" altLang="en-US" dirty="0">
                  <a:latin typeface="思源黑体 CN Medium" panose="020B0600000000000000" pitchFamily="34" charset="-122"/>
                  <a:ea typeface="思源黑体 CN Medium" panose="020B0600000000000000" pitchFamily="34" charset="-122"/>
                </a:rPr>
                <a:t>图像质量增强算法</a:t>
              </a:r>
              <a:endParaRPr lang="zh-CN" altLang="en-US" dirty="0">
                <a:latin typeface="思源黑体 CN Medium" panose="020B0600000000000000" pitchFamily="34" charset="-122"/>
                <a:ea typeface="思源黑体 CN Medium" panose="020B0600000000000000" pitchFamily="34" charset="-122"/>
              </a:endParaRPr>
            </a:p>
          </p:txBody>
        </p:sp>
      </p:grpSp>
      <p:sp>
        <p:nvSpPr>
          <p:cNvPr id="42" name="PA-稻壳儿搜索【幻雨工作室】_1_1"/>
          <p:cNvSpPr>
            <a:spLocks noChangeArrowheads="1"/>
          </p:cNvSpPr>
          <p:nvPr>
            <p:custDataLst>
              <p:tags r:id="rId22"/>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1</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50" name="PA-稻壳儿搜索【幻雨工作室】_2_1"/>
          <p:cNvSpPr txBox="1"/>
          <p:nvPr>
            <p:custDataLst>
              <p:tags r:id="rId23"/>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研究现状</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51" name="PA-矩形 5_1"/>
          <p:cNvSpPr/>
          <p:nvPr>
            <p:custDataLst>
              <p:tags r:id="rId24"/>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41" name="图片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sp>
        <p:nvSpPr>
          <p:cNvPr id="5" name="灯片编号占位符 4"/>
          <p:cNvSpPr>
            <a:spLocks noGrp="1"/>
          </p:cNvSpPr>
          <p:nvPr>
            <p:ph type="sldNum" sz="quarter" idx="12"/>
          </p:nvPr>
        </p:nvSpPr>
        <p:spPr>
          <a:xfrm>
            <a:off x="8610600" y="6500495"/>
            <a:ext cx="2743200" cy="365125"/>
          </a:xfrm>
        </p:spPr>
        <p:txBody>
          <a:bodyPr/>
          <a:p>
            <a:fld id="{3A7356C7-3C3F-410A-AE9A-B881164C506D}" type="slidenum">
              <a:rPr lang="zh-CN" altLang="en-US" smtClean="0"/>
            </a:fld>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advTm="1480">
        <p:random/>
      </p:transition>
    </mc:Choice>
    <mc:Fallback>
      <p:transition spd="slow" advTm="148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ppt_y</p:attrName>
                                        </p:attrNameLst>
                                      </p:cBhvr>
                                      <p:tavLst>
                                        <p:tav tm="0">
                                          <p:val>
                                            <p:strVal val="#ppt_y+#ppt_h*1.125000"/>
                                          </p:val>
                                        </p:tav>
                                        <p:tav tm="100000">
                                          <p:val>
                                            <p:strVal val="#ppt_y"/>
                                          </p:val>
                                        </p:tav>
                                      </p:tavLst>
                                    </p:anim>
                                    <p:animEffect transition="in" filter="wipe(up)">
                                      <p:cBhvr>
                                        <p:cTn id="14" dur="500"/>
                                        <p:tgtEl>
                                          <p:spTgt spid="27"/>
                                        </p:tgtEl>
                                      </p:cBhvr>
                                    </p:animEffect>
                                  </p:childTnLst>
                                </p:cTn>
                              </p:par>
                              <p:par>
                                <p:cTn id="15" presetID="1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ppt_y</p:attrName>
                                        </p:attrNameLst>
                                      </p:cBhvr>
                                      <p:tavLst>
                                        <p:tav tm="0">
                                          <p:val>
                                            <p:strVal val="#ppt_y+#ppt_h*1.125000"/>
                                          </p:val>
                                        </p:tav>
                                        <p:tav tm="100000">
                                          <p:val>
                                            <p:strVal val="#ppt_y"/>
                                          </p:val>
                                        </p:tav>
                                      </p:tavLst>
                                    </p:anim>
                                    <p:animEffect transition="in" filter="wipe(up)">
                                      <p:cBhvr>
                                        <p:cTn id="18" dur="500"/>
                                        <p:tgtEl>
                                          <p:spTgt spid="32"/>
                                        </p:tgtEl>
                                      </p:cBhvr>
                                    </p:animEffect>
                                  </p:childTnLst>
                                </p:cTn>
                              </p:par>
                              <p:par>
                                <p:cTn id="19" presetID="1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par>
                                <p:cTn id="23" presetID="12" presetClass="entr" presetSubtype="4"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p:tgtEl>
                                          <p:spTgt spid="38"/>
                                        </p:tgtEl>
                                        <p:attrNameLst>
                                          <p:attrName>ppt_y</p:attrName>
                                        </p:attrNameLst>
                                      </p:cBhvr>
                                      <p:tavLst>
                                        <p:tav tm="0">
                                          <p:val>
                                            <p:strVal val="#ppt_y+#ppt_h*1.125000"/>
                                          </p:val>
                                        </p:tav>
                                        <p:tav tm="100000">
                                          <p:val>
                                            <p:strVal val="#ppt_y"/>
                                          </p:val>
                                        </p:tav>
                                      </p:tavLst>
                                    </p:anim>
                                    <p:animEffect transition="in" filter="wipe(up)">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稻壳儿搜索【幻雨工作室】_11"/>
          <p:cNvSpPr/>
          <p:nvPr>
            <p:custDataLst>
              <p:tags r:id="rId1"/>
            </p:custDataLst>
          </p:nvPr>
        </p:nvSpPr>
        <p:spPr>
          <a:xfrm>
            <a:off x="2134235" y="3910965"/>
            <a:ext cx="8242300" cy="2306955"/>
          </a:xfrm>
          <a:prstGeom prst="rect">
            <a:avLst/>
          </a:prstGeom>
        </p:spPr>
        <p:txBody>
          <a:bodyPr wrap="square">
            <a:spAutoFit/>
          </a:bodyPr>
          <a:lstStyle/>
          <a:p>
            <a:pPr indent="457200" fontAlgn="auto">
              <a:lnSpc>
                <a:spcPct val="2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生成对抗网络作为近年来在处理计算机视觉相关问题最具前景的方法之一，在图像质量增强的应用中也拥有非常不错的效果。</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indent="457200" fontAlgn="auto">
              <a:lnSpc>
                <a:spcPct val="2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本文构建基于生成人脸先验的生成对抗网络图像超分算法实现老旧照片的修复模型，并对算法的图像质量增强效果与经典超分算法进行对比分析。</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7" name="PA-稻壳儿搜索【幻雨工作室】_1_1"/>
          <p:cNvSpPr>
            <a:spLocks noChangeArrowheads="1"/>
          </p:cNvSpPr>
          <p:nvPr>
            <p:custDataLst>
              <p:tags r:id="rId2"/>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1</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19" name="PA-稻壳儿搜索【幻雨工作室】_2_1"/>
          <p:cNvSpPr txBox="1"/>
          <p:nvPr>
            <p:custDataLst>
              <p:tags r:id="rId3"/>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研究内容</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25" name="PA-矩形 5_1"/>
          <p:cNvSpPr/>
          <p:nvPr>
            <p:custDataLst>
              <p:tags r:id="rId4"/>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3835400" y="1263650"/>
            <a:ext cx="4520565" cy="2647315"/>
          </a:xfrm>
          <a:prstGeom prst="rect">
            <a:avLst/>
          </a:prstGeom>
        </p:spPr>
      </p:pic>
      <p:sp>
        <p:nvSpPr>
          <p:cNvPr id="7" name="灯片编号占位符 6"/>
          <p:cNvSpPr>
            <a:spLocks noGrp="1"/>
          </p:cNvSpPr>
          <p:nvPr>
            <p:ph type="sldNum" sz="quarter" idx="12"/>
          </p:nvPr>
        </p:nvSpPr>
        <p:spPr>
          <a:xfrm>
            <a:off x="8610600" y="649287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867">
        <p:random/>
      </p:transition>
    </mc:Choice>
    <mc:Fallback>
      <p:transition spd="slow" advTm="867">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3439"/>
        </a:solidFill>
        <a:effectLst/>
      </p:bgPr>
    </p:bg>
    <p:spTree>
      <p:nvGrpSpPr>
        <p:cNvPr id="1" name=""/>
        <p:cNvGrpSpPr/>
        <p:nvPr/>
      </p:nvGrpSpPr>
      <p:grpSpPr>
        <a:xfrm>
          <a:off x="0" y="0"/>
          <a:ext cx="0" cy="0"/>
          <a:chOff x="0" y="0"/>
          <a:chExt cx="0" cy="0"/>
        </a:xfrm>
      </p:grpSpPr>
      <p:sp>
        <p:nvSpPr>
          <p:cNvPr id="3" name="PA_PA-矩形 10"/>
          <p:cNvSpPr/>
          <p:nvPr>
            <p:custDataLst>
              <p:tags r:id="rId1"/>
            </p:custDataLst>
          </p:nvPr>
        </p:nvSpPr>
        <p:spPr>
          <a:xfrm>
            <a:off x="1243899" y="1823389"/>
            <a:ext cx="9704201" cy="3434708"/>
          </a:xfrm>
          <a:prstGeom prst="rect">
            <a:avLst/>
          </a:prstGeom>
          <a:solidFill>
            <a:schemeClr val="bg1"/>
          </a:solidFill>
          <a:ln w="50800">
            <a:solidFill>
              <a:srgbClr val="A0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grpSp>
        <p:nvGrpSpPr>
          <p:cNvPr id="4" name="PA-组合 3"/>
          <p:cNvGrpSpPr/>
          <p:nvPr>
            <p:custDataLst>
              <p:tags r:id="rId2"/>
            </p:custDataLst>
          </p:nvPr>
        </p:nvGrpSpPr>
        <p:grpSpPr>
          <a:xfrm>
            <a:off x="10497250" y="3008930"/>
            <a:ext cx="901700" cy="695326"/>
            <a:chOff x="10866438" y="3185886"/>
            <a:chExt cx="901700" cy="695326"/>
          </a:xfrm>
          <a:solidFill>
            <a:srgbClr val="92D050"/>
          </a:solidFill>
        </p:grpSpPr>
        <p:sp>
          <p:nvSpPr>
            <p:cNvPr id="5" name="PA-矩形 4"/>
            <p:cNvSpPr/>
            <p:nvPr>
              <p:custDataLst>
                <p:tags r:id="rId3"/>
              </p:custDataLst>
            </p:nvPr>
          </p:nvSpPr>
          <p:spPr>
            <a:xfrm rot="5400000">
              <a:off x="10969625" y="3082699"/>
              <a:ext cx="695326" cy="901700"/>
            </a:xfrm>
            <a:prstGeom prst="rect">
              <a:avLst/>
            </a:prstGeom>
            <a:solidFill>
              <a:srgbClr val="A2BFC1"/>
            </a:solidFill>
            <a:ln>
              <a:noFill/>
            </a:ln>
            <a:effectLst>
              <a:outerShdw blurRad="406400" dist="635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6" name="PA-燕尾形 5"/>
            <p:cNvSpPr/>
            <p:nvPr>
              <p:custDataLst>
                <p:tags r:id="rId4"/>
              </p:custDataLst>
            </p:nvPr>
          </p:nvSpPr>
          <p:spPr>
            <a:xfrm>
              <a:off x="11171238" y="3349399"/>
              <a:ext cx="292100" cy="3683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grpSp>
      <p:grpSp>
        <p:nvGrpSpPr>
          <p:cNvPr id="7" name="PA-组合 6"/>
          <p:cNvGrpSpPr/>
          <p:nvPr>
            <p:custDataLst>
              <p:tags r:id="rId5"/>
            </p:custDataLst>
          </p:nvPr>
        </p:nvGrpSpPr>
        <p:grpSpPr>
          <a:xfrm>
            <a:off x="770343" y="2959944"/>
            <a:ext cx="901700" cy="695326"/>
            <a:chOff x="423863" y="3185886"/>
            <a:chExt cx="901700" cy="695326"/>
          </a:xfrm>
          <a:solidFill>
            <a:srgbClr val="92D050"/>
          </a:solidFill>
        </p:grpSpPr>
        <p:sp>
          <p:nvSpPr>
            <p:cNvPr id="8" name="PA-矩形 7"/>
            <p:cNvSpPr/>
            <p:nvPr>
              <p:custDataLst>
                <p:tags r:id="rId6"/>
              </p:custDataLst>
            </p:nvPr>
          </p:nvSpPr>
          <p:spPr>
            <a:xfrm rot="5400000">
              <a:off x="527050" y="3082699"/>
              <a:ext cx="695326" cy="901700"/>
            </a:xfrm>
            <a:prstGeom prst="rect">
              <a:avLst/>
            </a:prstGeom>
            <a:solidFill>
              <a:srgbClr val="A2B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sp>
          <p:nvSpPr>
            <p:cNvPr id="9" name="PA-燕尾形 8"/>
            <p:cNvSpPr/>
            <p:nvPr>
              <p:custDataLst>
                <p:tags r:id="rId7"/>
              </p:custDataLst>
            </p:nvPr>
          </p:nvSpPr>
          <p:spPr>
            <a:xfrm flipH="1">
              <a:off x="728663" y="3349399"/>
              <a:ext cx="292100" cy="368300"/>
            </a:xfrm>
            <a:prstGeom prst="chevron">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思源黑体 CN Normal" panose="020B0400000000000000" pitchFamily="34" charset="-122"/>
                <a:ea typeface="思源黑体 CN Medium" panose="020B0600000000000000" pitchFamily="34" charset="-122"/>
              </a:endParaRPr>
            </a:p>
          </p:txBody>
        </p:sp>
      </p:grpSp>
      <p:sp>
        <p:nvSpPr>
          <p:cNvPr id="10" name="PA-文本框 9"/>
          <p:cNvSpPr txBox="1"/>
          <p:nvPr>
            <p:custDataLst>
              <p:tags r:id="rId8"/>
            </p:custDataLst>
          </p:nvPr>
        </p:nvSpPr>
        <p:spPr>
          <a:xfrm>
            <a:off x="5252720" y="3008630"/>
            <a:ext cx="4507230" cy="1464310"/>
          </a:xfrm>
          <a:prstGeom prst="rect">
            <a:avLst/>
          </a:prstGeom>
          <a:noFill/>
        </p:spPr>
        <p:txBody>
          <a:bodyPr wrap="square" rtlCol="0">
            <a:no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schemeClr val="tx1"/>
                </a:solidFill>
                <a:latin typeface="微软雅黑" panose="020B0503020204020204" pitchFamily="34" charset="-122"/>
                <a:ea typeface="微软雅黑" panose="020B0503020204020204" pitchFamily="34" charset="-122"/>
                <a:sym typeface="+mn-ea"/>
              </a:rPr>
              <a:t>研究</a:t>
            </a:r>
            <a:r>
              <a:rPr lang="zh-CN" altLang="en-US" sz="4400" dirty="0">
                <a:solidFill>
                  <a:schemeClr val="tx1"/>
                </a:solidFill>
                <a:latin typeface="微软雅黑" panose="020B0503020204020204" pitchFamily="34" charset="-122"/>
                <a:ea typeface="微软雅黑" panose="020B0503020204020204" pitchFamily="34" charset="-122"/>
                <a:sym typeface="+mn-ea"/>
              </a:rPr>
              <a:t>方法</a:t>
            </a:r>
            <a:endParaRPr lang="zh-CN" altLang="en-US" sz="44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PA-文本框 11"/>
          <p:cNvSpPr txBox="1"/>
          <p:nvPr>
            <p:custDataLst>
              <p:tags r:id="rId9"/>
            </p:custDataLst>
          </p:nvPr>
        </p:nvSpPr>
        <p:spPr>
          <a:xfrm flipH="1">
            <a:off x="2291106" y="2633318"/>
            <a:ext cx="2672080" cy="1445260"/>
          </a:xfrm>
          <a:prstGeom prst="rect">
            <a:avLst/>
          </a:prstGeom>
          <a:noFill/>
        </p:spPr>
        <p:txBody>
          <a:bodyPr wrap="square" rtlCol="0">
            <a:spAutoFit/>
          </a:bodyPr>
          <a:lstStyle/>
          <a:p>
            <a:pPr algn="ctr"/>
            <a:r>
              <a:rPr lang="en-US" altLang="zh-CN" sz="8800" dirty="0">
                <a:solidFill>
                  <a:srgbClr val="123439"/>
                </a:solidFill>
                <a:latin typeface="思源黑体 CN Light" panose="020B0300000000000000" pitchFamily="34" charset="-122"/>
                <a:ea typeface="思源黑体 CN Light" panose="020B0300000000000000" pitchFamily="34" charset="-122"/>
              </a:rPr>
              <a:t>2</a:t>
            </a:r>
            <a:endParaRPr lang="id-ID" sz="8800" dirty="0">
              <a:solidFill>
                <a:srgbClr val="123439"/>
              </a:solidFill>
              <a:latin typeface="思源黑体 CN Light" panose="020B0300000000000000" pitchFamily="34" charset="-122"/>
              <a:ea typeface="思源黑体 CN Light" panose="020B0300000000000000" pitchFamily="34" charset="-122"/>
            </a:endParaRPr>
          </a:p>
        </p:txBody>
      </p:sp>
      <p:sp>
        <p:nvSpPr>
          <p:cNvPr id="11" name="灯片编号占位符 10"/>
          <p:cNvSpPr>
            <a:spLocks noGrp="1"/>
          </p:cNvSpPr>
          <p:nvPr>
            <p:ph type="sldNum" sz="quarter" idx="12"/>
          </p:nvPr>
        </p:nvSpPr>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560">
        <p:random/>
      </p:transition>
    </mc:Choice>
    <mc:Fallback>
      <p:transition spd="slow" advTm="56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矩形 15"/>
          <p:cNvSpPr/>
          <p:nvPr>
            <p:custDataLst>
              <p:tags r:id="rId1"/>
            </p:custDataLst>
          </p:nvPr>
        </p:nvSpPr>
        <p:spPr>
          <a:xfrm>
            <a:off x="988695" y="1971675"/>
            <a:ext cx="2789555" cy="787400"/>
          </a:xfrm>
          <a:prstGeom prst="rect">
            <a:avLst/>
          </a:prstGeom>
        </p:spPr>
        <p:txBody>
          <a:bodyPr wrap="square">
            <a:noAutofit/>
            <a:scene3d>
              <a:camera prst="orthographicFront"/>
              <a:lightRig rig="threePt" dir="t"/>
            </a:scene3d>
            <a:sp3d contourW="12700"/>
          </a:bodyPr>
          <a:lstStyle/>
          <a:p>
            <a:pPr algn="l">
              <a:lnSpc>
                <a:spcPct val="150000"/>
              </a:lnSpc>
            </a:pPr>
            <a:r>
              <a:rPr lang="zh-CN" altLang="en-US" sz="2000" dirty="0">
                <a:solidFill>
                  <a:srgbClr val="123339"/>
                </a:solidFill>
                <a:latin typeface="思源黑体 CN Medium" panose="020B0600000000000000" pitchFamily="34" charset="-122"/>
                <a:ea typeface="思源黑体 CN Medium" panose="020B0600000000000000" pitchFamily="34" charset="-122"/>
              </a:rPr>
              <a:t>研究学习与算法的相关文章文献</a:t>
            </a:r>
            <a:endParaRPr lang="zh-CN" altLang="en-US" sz="2000" dirty="0">
              <a:solidFill>
                <a:srgbClr val="123339"/>
              </a:solidFill>
              <a:latin typeface="思源黑体 CN Medium" panose="020B0600000000000000" pitchFamily="34" charset="-122"/>
              <a:ea typeface="思源黑体 CN Medium" panose="020B0600000000000000" pitchFamily="34" charset="-122"/>
            </a:endParaRPr>
          </a:p>
        </p:txBody>
      </p:sp>
      <p:grpSp>
        <p:nvGrpSpPr>
          <p:cNvPr id="25" name="PA-组合 24"/>
          <p:cNvGrpSpPr/>
          <p:nvPr>
            <p:custDataLst>
              <p:tags r:id="rId2"/>
            </p:custDataLst>
          </p:nvPr>
        </p:nvGrpSpPr>
        <p:grpSpPr>
          <a:xfrm>
            <a:off x="874713" y="3441020"/>
            <a:ext cx="10442575" cy="696686"/>
            <a:chOff x="874713" y="3441020"/>
            <a:chExt cx="10442575" cy="696686"/>
          </a:xfrm>
          <a:effectLst>
            <a:outerShdw blurRad="50800" dist="38100" dir="5400000" algn="t" rotWithShape="0">
              <a:prstClr val="black">
                <a:alpha val="40000"/>
              </a:prstClr>
            </a:outerShdw>
          </a:effectLst>
        </p:grpSpPr>
        <p:sp>
          <p:nvSpPr>
            <p:cNvPr id="4" name="PA-任意多边形 3"/>
            <p:cNvSpPr/>
            <p:nvPr>
              <p:custDataLst>
                <p:tags r:id="rId3"/>
              </p:custDataLst>
            </p:nvPr>
          </p:nvSpPr>
          <p:spPr>
            <a:xfrm>
              <a:off x="874713" y="3441020"/>
              <a:ext cx="3116716" cy="696686"/>
            </a:xfrm>
            <a:custGeom>
              <a:avLst/>
              <a:gdLst>
                <a:gd name="connsiteX0" fmla="*/ 0 w 5551714"/>
                <a:gd name="connsiteY0" fmla="*/ 0 h 972457"/>
                <a:gd name="connsiteX1" fmla="*/ 5065486 w 5551714"/>
                <a:gd name="connsiteY1" fmla="*/ 0 h 972457"/>
                <a:gd name="connsiteX2" fmla="*/ 5551714 w 5551714"/>
                <a:gd name="connsiteY2" fmla="*/ 486229 h 972457"/>
                <a:gd name="connsiteX3" fmla="*/ 5065486 w 5551714"/>
                <a:gd name="connsiteY3" fmla="*/ 972457 h 972457"/>
                <a:gd name="connsiteX4" fmla="*/ 0 w 5551714"/>
                <a:gd name="connsiteY4" fmla="*/ 972457 h 972457"/>
                <a:gd name="connsiteX5" fmla="*/ 486228 w 5551714"/>
                <a:gd name="connsiteY5" fmla="*/ 486229 h 9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4" h="972457">
                  <a:moveTo>
                    <a:pt x="0" y="0"/>
                  </a:moveTo>
                  <a:lnTo>
                    <a:pt x="5065486" y="0"/>
                  </a:lnTo>
                  <a:lnTo>
                    <a:pt x="5551714" y="486229"/>
                  </a:lnTo>
                  <a:lnTo>
                    <a:pt x="5065486" y="972457"/>
                  </a:lnTo>
                  <a:lnTo>
                    <a:pt x="0" y="972457"/>
                  </a:lnTo>
                  <a:lnTo>
                    <a:pt x="486228" y="486229"/>
                  </a:lnTo>
                  <a:close/>
                </a:path>
              </a:pathLst>
            </a:cu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 name="PA-任意多边形 4"/>
            <p:cNvSpPr/>
            <p:nvPr>
              <p:custDataLst>
                <p:tags r:id="rId4"/>
              </p:custDataLst>
            </p:nvPr>
          </p:nvSpPr>
          <p:spPr>
            <a:xfrm>
              <a:off x="4537643" y="3441020"/>
              <a:ext cx="3116716" cy="696686"/>
            </a:xfrm>
            <a:custGeom>
              <a:avLst/>
              <a:gdLst>
                <a:gd name="connsiteX0" fmla="*/ 0 w 5551714"/>
                <a:gd name="connsiteY0" fmla="*/ 0 h 972457"/>
                <a:gd name="connsiteX1" fmla="*/ 5065486 w 5551714"/>
                <a:gd name="connsiteY1" fmla="*/ 0 h 972457"/>
                <a:gd name="connsiteX2" fmla="*/ 5551714 w 5551714"/>
                <a:gd name="connsiteY2" fmla="*/ 486229 h 972457"/>
                <a:gd name="connsiteX3" fmla="*/ 5065486 w 5551714"/>
                <a:gd name="connsiteY3" fmla="*/ 972457 h 972457"/>
                <a:gd name="connsiteX4" fmla="*/ 0 w 5551714"/>
                <a:gd name="connsiteY4" fmla="*/ 972457 h 972457"/>
                <a:gd name="connsiteX5" fmla="*/ 486228 w 5551714"/>
                <a:gd name="connsiteY5" fmla="*/ 486229 h 9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4" h="972457">
                  <a:moveTo>
                    <a:pt x="0" y="0"/>
                  </a:moveTo>
                  <a:lnTo>
                    <a:pt x="5065486" y="0"/>
                  </a:lnTo>
                  <a:lnTo>
                    <a:pt x="5551714" y="486229"/>
                  </a:lnTo>
                  <a:lnTo>
                    <a:pt x="5065486" y="972457"/>
                  </a:lnTo>
                  <a:lnTo>
                    <a:pt x="0" y="972457"/>
                  </a:lnTo>
                  <a:lnTo>
                    <a:pt x="486228" y="486229"/>
                  </a:lnTo>
                  <a:close/>
                </a:path>
              </a:pathLst>
            </a:custGeom>
            <a:solidFill>
              <a:srgbClr val="12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 name="PA-任意多边形 5"/>
            <p:cNvSpPr/>
            <p:nvPr>
              <p:custDataLst>
                <p:tags r:id="rId5"/>
              </p:custDataLst>
            </p:nvPr>
          </p:nvSpPr>
          <p:spPr>
            <a:xfrm>
              <a:off x="8200572" y="3441020"/>
              <a:ext cx="3116716" cy="696686"/>
            </a:xfrm>
            <a:custGeom>
              <a:avLst/>
              <a:gdLst>
                <a:gd name="connsiteX0" fmla="*/ 0 w 5551714"/>
                <a:gd name="connsiteY0" fmla="*/ 0 h 972457"/>
                <a:gd name="connsiteX1" fmla="*/ 5065486 w 5551714"/>
                <a:gd name="connsiteY1" fmla="*/ 0 h 972457"/>
                <a:gd name="connsiteX2" fmla="*/ 5551714 w 5551714"/>
                <a:gd name="connsiteY2" fmla="*/ 486229 h 972457"/>
                <a:gd name="connsiteX3" fmla="*/ 5065486 w 5551714"/>
                <a:gd name="connsiteY3" fmla="*/ 972457 h 972457"/>
                <a:gd name="connsiteX4" fmla="*/ 0 w 5551714"/>
                <a:gd name="connsiteY4" fmla="*/ 972457 h 972457"/>
                <a:gd name="connsiteX5" fmla="*/ 486228 w 5551714"/>
                <a:gd name="connsiteY5" fmla="*/ 486229 h 9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714" h="972457">
                  <a:moveTo>
                    <a:pt x="0" y="0"/>
                  </a:moveTo>
                  <a:lnTo>
                    <a:pt x="5065486" y="0"/>
                  </a:lnTo>
                  <a:lnTo>
                    <a:pt x="5551714" y="486229"/>
                  </a:lnTo>
                  <a:lnTo>
                    <a:pt x="5065486" y="972457"/>
                  </a:lnTo>
                  <a:lnTo>
                    <a:pt x="0" y="972457"/>
                  </a:lnTo>
                  <a:lnTo>
                    <a:pt x="486228" y="486229"/>
                  </a:lnTo>
                  <a:close/>
                </a:path>
              </a:pathLst>
            </a:custGeom>
            <a:solidFill>
              <a:srgbClr val="39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7" name="PA-矩形 16"/>
            <p:cNvSpPr/>
            <p:nvPr>
              <p:custDataLst>
                <p:tags r:id="rId6"/>
              </p:custDataLst>
            </p:nvPr>
          </p:nvSpPr>
          <p:spPr>
            <a:xfrm>
              <a:off x="1471643" y="3553045"/>
              <a:ext cx="2050552"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latin typeface="思源黑体 CN Medium" panose="020B0600000000000000" pitchFamily="34" charset="-122"/>
                  <a:ea typeface="思源黑体 CN Medium" panose="020B0600000000000000" pitchFamily="34" charset="-122"/>
                </a:rPr>
                <a:t>算法学习</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8" name="PA-矩形 17"/>
            <p:cNvSpPr/>
            <p:nvPr>
              <p:custDataLst>
                <p:tags r:id="rId7"/>
              </p:custDataLst>
            </p:nvPr>
          </p:nvSpPr>
          <p:spPr>
            <a:xfrm>
              <a:off x="4839018" y="3552780"/>
              <a:ext cx="2575560" cy="584835"/>
            </a:xfrm>
            <a:prstGeom prst="rect">
              <a:avLst/>
            </a:prstGeom>
          </p:spPr>
          <p:txBody>
            <a:bodyPr wrap="square">
              <a:noAutofit/>
              <a:scene3d>
                <a:camera prst="orthographicFront"/>
                <a:lightRig rig="threePt" dir="t"/>
              </a:scene3d>
              <a:sp3d contourW="12700"/>
            </a:bodyPr>
            <a:lstStyle/>
            <a:p>
              <a:pPr algn="ctr">
                <a:lnSpc>
                  <a:spcPct val="120000"/>
                </a:lnSpc>
              </a:pPr>
              <a:r>
                <a:rPr lang="zh-CN" altLang="en-US" dirty="0">
                  <a:solidFill>
                    <a:schemeClr val="bg1"/>
                  </a:solidFill>
                  <a:latin typeface="思源黑体 CN Medium" panose="020B0600000000000000" pitchFamily="34" charset="-122"/>
                  <a:ea typeface="思源黑体 CN Medium" panose="020B0600000000000000" pitchFamily="34" charset="-122"/>
                </a:rPr>
                <a:t>算法复现、训练与</a:t>
              </a:r>
              <a:r>
                <a:rPr lang="zh-CN" altLang="en-US" dirty="0">
                  <a:solidFill>
                    <a:schemeClr val="bg1"/>
                  </a:solidFill>
                  <a:latin typeface="思源黑体 CN Medium" panose="020B0600000000000000" pitchFamily="34" charset="-122"/>
                  <a:ea typeface="思源黑体 CN Medium" panose="020B0600000000000000" pitchFamily="34" charset="-122"/>
                </a:rPr>
                <a:t>测试</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9" name="PA-矩形 18"/>
            <p:cNvSpPr/>
            <p:nvPr>
              <p:custDataLst>
                <p:tags r:id="rId8"/>
              </p:custDataLst>
            </p:nvPr>
          </p:nvSpPr>
          <p:spPr>
            <a:xfrm>
              <a:off x="8733653" y="3553045"/>
              <a:ext cx="2050552"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latin typeface="思源黑体 CN Medium" panose="020B0600000000000000" pitchFamily="34" charset="-122"/>
                  <a:ea typeface="思源黑体 CN Medium" panose="020B0600000000000000" pitchFamily="34" charset="-122"/>
                </a:rPr>
                <a:t>对比实验</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20" name="PA-矩形 19"/>
          <p:cNvSpPr/>
          <p:nvPr>
            <p:custDataLst>
              <p:tags r:id="rId9"/>
            </p:custDataLst>
          </p:nvPr>
        </p:nvSpPr>
        <p:spPr>
          <a:xfrm>
            <a:off x="8453120" y="1964690"/>
            <a:ext cx="2834640" cy="1476375"/>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2000" dirty="0">
                <a:solidFill>
                  <a:srgbClr val="123339"/>
                </a:solidFill>
                <a:latin typeface="微软雅黑" panose="020B0503020204020204" pitchFamily="34" charset="-122"/>
                <a:ea typeface="微软雅黑" panose="020B0503020204020204" pitchFamily="34" charset="-122"/>
              </a:rPr>
              <a:t>将各算法的测试结果用于主客观评价结合的算法效果对比实验</a:t>
            </a:r>
            <a:endParaRPr lang="zh-CN" altLang="en-US" sz="2000" dirty="0">
              <a:solidFill>
                <a:srgbClr val="123339"/>
              </a:solidFill>
              <a:latin typeface="微软雅黑" panose="020B0503020204020204" pitchFamily="34" charset="-122"/>
              <a:ea typeface="微软雅黑" panose="020B0503020204020204" pitchFamily="34" charset="-122"/>
            </a:endParaRPr>
          </a:p>
        </p:txBody>
      </p:sp>
      <p:sp>
        <p:nvSpPr>
          <p:cNvPr id="21" name="PA-矩形 20"/>
          <p:cNvSpPr/>
          <p:nvPr>
            <p:custDataLst>
              <p:tags r:id="rId10"/>
            </p:custDataLst>
          </p:nvPr>
        </p:nvSpPr>
        <p:spPr>
          <a:xfrm>
            <a:off x="4839970" y="1969135"/>
            <a:ext cx="2814320" cy="1380490"/>
          </a:xfrm>
          <a:prstGeom prst="rect">
            <a:avLst/>
          </a:prstGeom>
        </p:spPr>
        <p:txBody>
          <a:bodyPr wrap="square">
            <a:noAutofit/>
            <a:scene3d>
              <a:camera prst="orthographicFront"/>
              <a:lightRig rig="threePt" dir="t"/>
            </a:scene3d>
            <a:sp3d contourW="12700"/>
          </a:bodyPr>
          <a:lstStyle/>
          <a:p>
            <a:pPr algn="just">
              <a:lnSpc>
                <a:spcPct val="150000"/>
              </a:lnSpc>
            </a:pPr>
            <a:r>
              <a:rPr lang="zh-CN" altLang="en-US" sz="2000" dirty="0">
                <a:solidFill>
                  <a:srgbClr val="123339"/>
                </a:solidFill>
                <a:latin typeface="微软雅黑" panose="020B0503020204020204" pitchFamily="34" charset="-122"/>
                <a:ea typeface="微软雅黑" panose="020B0503020204020204" pitchFamily="34" charset="-122"/>
              </a:rPr>
              <a:t>在自建环境下对算法进行复现、训练与测试</a:t>
            </a:r>
            <a:endParaRPr lang="zh-CN" altLang="en-US" sz="2000" dirty="0">
              <a:solidFill>
                <a:srgbClr val="123339"/>
              </a:solidFill>
              <a:latin typeface="微软雅黑" panose="020B0503020204020204" pitchFamily="34" charset="-122"/>
              <a:ea typeface="微软雅黑" panose="020B0503020204020204" pitchFamily="34" charset="-122"/>
            </a:endParaRPr>
          </a:p>
        </p:txBody>
      </p:sp>
      <p:sp>
        <p:nvSpPr>
          <p:cNvPr id="28" name="PA-稻壳儿搜索【幻雨工作室】_1_1"/>
          <p:cNvSpPr>
            <a:spLocks noChangeArrowheads="1"/>
          </p:cNvSpPr>
          <p:nvPr>
            <p:custDataLst>
              <p:tags r:id="rId11"/>
            </p:custDataLst>
          </p:nvPr>
        </p:nvSpPr>
        <p:spPr bwMode="auto">
          <a:xfrm>
            <a:off x="433393" y="47073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思源黑体 CN Medium" panose="020B0600000000000000" pitchFamily="34" charset="-122"/>
                <a:ea typeface="思源黑体 CN Medium" panose="020B0600000000000000" pitchFamily="34" charset="-122"/>
              </a:rPr>
              <a:t>2</a:t>
            </a:r>
            <a:endParaRPr lang="zh-CN" altLang="en-US" sz="2400" b="1" dirty="0">
              <a:solidFill>
                <a:schemeClr val="bg1"/>
              </a:solidFill>
              <a:latin typeface="思源黑体 CN Medium" panose="020B0600000000000000" pitchFamily="34" charset="-122"/>
              <a:ea typeface="思源黑体 CN Medium" panose="020B0600000000000000" pitchFamily="34" charset="-122"/>
            </a:endParaRPr>
          </a:p>
        </p:txBody>
      </p:sp>
      <p:sp>
        <p:nvSpPr>
          <p:cNvPr id="30" name="PA-稻壳儿搜索【幻雨工作室】_2_1"/>
          <p:cNvSpPr txBox="1"/>
          <p:nvPr>
            <p:custDataLst>
              <p:tags r:id="rId12"/>
            </p:custDataLst>
          </p:nvPr>
        </p:nvSpPr>
        <p:spPr>
          <a:xfrm>
            <a:off x="1366462" y="445249"/>
            <a:ext cx="3101877" cy="583565"/>
          </a:xfrm>
          <a:prstGeom prst="rect">
            <a:avLst/>
          </a:prstGeom>
          <a:noFill/>
        </p:spPr>
        <p:txBody>
          <a:bodyPr wrap="square" rtlCol="0">
            <a:spAutoFit/>
          </a:bodyPr>
          <a:lstStyle/>
          <a:p>
            <a:pPr>
              <a:defRPr/>
            </a:pPr>
            <a:r>
              <a:rPr lang="zh-CN" altLang="en-US" sz="3200" dirty="0">
                <a:solidFill>
                  <a:schemeClr val="accent1"/>
                </a:solidFill>
                <a:latin typeface="思源黑体 CN Medium" panose="020B0600000000000000" pitchFamily="34" charset="-122"/>
                <a:ea typeface="思源黑体 CN Medium" panose="020B0600000000000000" pitchFamily="34" charset="-122"/>
              </a:rPr>
              <a:t>研究方法</a:t>
            </a:r>
            <a:endParaRPr lang="en-US" altLang="zh-CN" sz="3200" dirty="0">
              <a:solidFill>
                <a:schemeClr val="accent1"/>
              </a:solidFill>
              <a:latin typeface="思源黑体 CN Medium" panose="020B0600000000000000" pitchFamily="34" charset="-122"/>
              <a:ea typeface="思源黑体 CN Medium" panose="020B0600000000000000" pitchFamily="34" charset="-122"/>
            </a:endParaRPr>
          </a:p>
        </p:txBody>
      </p:sp>
      <p:sp>
        <p:nvSpPr>
          <p:cNvPr id="32" name="PA-矩形 5_1"/>
          <p:cNvSpPr/>
          <p:nvPr>
            <p:custDataLst>
              <p:tags r:id="rId1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黑体 CN Normal" panose="020B0400000000000000" pitchFamily="34" charset="-122"/>
              <a:ea typeface="思源黑体 CN Normal" panose="020B0400000000000000" pitchFamily="34" charset="-122"/>
            </a:endParaRPr>
          </a:p>
        </p:txBody>
      </p:sp>
      <p:pic>
        <p:nvPicPr>
          <p:cNvPr id="26" name="图片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01348" y="62671"/>
            <a:ext cx="1194197" cy="1194197"/>
          </a:xfrm>
          <a:prstGeom prst="rect">
            <a:avLst/>
          </a:prstGeom>
        </p:spPr>
      </p:pic>
      <p:pic>
        <p:nvPicPr>
          <p:cNvPr id="2" name="图片 1"/>
          <p:cNvPicPr>
            <a:picLocks noChangeAspect="1"/>
          </p:cNvPicPr>
          <p:nvPr>
            <p:custDataLst>
              <p:tags r:id="rId15"/>
            </p:custDataLst>
          </p:nvPr>
        </p:nvPicPr>
        <p:blipFill>
          <a:blip r:embed="rId16"/>
          <a:stretch>
            <a:fillRect/>
          </a:stretch>
        </p:blipFill>
        <p:spPr>
          <a:xfrm>
            <a:off x="1218565" y="4333875"/>
            <a:ext cx="2303780" cy="1809750"/>
          </a:xfrm>
          <a:prstGeom prst="rect">
            <a:avLst/>
          </a:prstGeom>
        </p:spPr>
      </p:pic>
      <p:pic>
        <p:nvPicPr>
          <p:cNvPr id="3" name="图片 2"/>
          <p:cNvPicPr>
            <a:picLocks noChangeAspect="1"/>
          </p:cNvPicPr>
          <p:nvPr>
            <p:custDataLst>
              <p:tags r:id="rId17"/>
            </p:custDataLst>
          </p:nvPr>
        </p:nvPicPr>
        <p:blipFill>
          <a:blip r:embed="rId18"/>
          <a:stretch>
            <a:fillRect/>
          </a:stretch>
        </p:blipFill>
        <p:spPr>
          <a:xfrm>
            <a:off x="4537710" y="4380230"/>
            <a:ext cx="2908935" cy="1763395"/>
          </a:xfrm>
          <a:prstGeom prst="rect">
            <a:avLst/>
          </a:prstGeom>
        </p:spPr>
      </p:pic>
      <p:pic>
        <p:nvPicPr>
          <p:cNvPr id="7" name="图片 6"/>
          <p:cNvPicPr>
            <a:picLocks noChangeAspect="1"/>
          </p:cNvPicPr>
          <p:nvPr>
            <p:custDataLst>
              <p:tags r:id="rId19"/>
            </p:custDataLst>
          </p:nvPr>
        </p:nvPicPr>
        <p:blipFill>
          <a:blip r:embed="rId20"/>
          <a:stretch>
            <a:fillRect/>
          </a:stretch>
        </p:blipFill>
        <p:spPr>
          <a:xfrm>
            <a:off x="8257540" y="4354195"/>
            <a:ext cx="2854325" cy="1779270"/>
          </a:xfrm>
          <a:prstGeom prst="rect">
            <a:avLst/>
          </a:prstGeom>
        </p:spPr>
      </p:pic>
      <p:sp>
        <p:nvSpPr>
          <p:cNvPr id="9" name="灯片编号占位符 8"/>
          <p:cNvSpPr>
            <a:spLocks noGrp="1"/>
          </p:cNvSpPr>
          <p:nvPr>
            <p:ph type="sldNum" sz="quarter" idx="12"/>
          </p:nvPr>
        </p:nvSpPr>
        <p:spPr>
          <a:xfrm>
            <a:off x="8610600" y="6448425"/>
            <a:ext cx="2743200" cy="365125"/>
          </a:xfrm>
        </p:spPr>
        <p:txBody>
          <a:bodyPr/>
          <a:p>
            <a:fld id="{3A7356C7-3C3F-410A-AE9A-B881164C506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562">
        <p:random/>
      </p:transition>
    </mc:Choice>
    <mc:Fallback>
      <p:transition spd="slow" advTm="562">
        <p:random/>
      </p:transition>
    </mc:Fallback>
  </mc:AlternateContent>
  <p:timing>
    <p:tnLst>
      <p:par>
        <p:cTn id="1" dur="indefinite" restart="never" nodeType="tmRoot"/>
      </p:par>
    </p:tnLst>
  </p:timing>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00.xml><?xml version="1.0" encoding="utf-8"?>
<p:tagLst xmlns:p="http://schemas.openxmlformats.org/presentationml/2006/main">
  <p:tag name="PA" val="v5.2.4"/>
</p:tagLst>
</file>

<file path=ppt/tags/tag101.xml><?xml version="1.0" encoding="utf-8"?>
<p:tagLst xmlns:p="http://schemas.openxmlformats.org/presentationml/2006/main">
  <p:tag name="PA" val="v5.2.4"/>
</p:tagLst>
</file>

<file path=ppt/tags/tag102.xml><?xml version="1.0" encoding="utf-8"?>
<p:tagLst xmlns:p="http://schemas.openxmlformats.org/presentationml/2006/main">
  <p:tag name="PA" val="v5.2.4"/>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PA" val="v5.2.4"/>
</p:tagLst>
</file>

<file path=ppt/tags/tag107.xml><?xml version="1.0" encoding="utf-8"?>
<p:tagLst xmlns:p="http://schemas.openxmlformats.org/presentationml/2006/main">
  <p:tag name="PA" val="v5.2.4"/>
</p:tagLst>
</file>

<file path=ppt/tags/tag108.xml><?xml version="1.0" encoding="utf-8"?>
<p:tagLst xmlns:p="http://schemas.openxmlformats.org/presentationml/2006/main">
  <p:tag name="PA" val="v5.2.4"/>
</p:tagLst>
</file>

<file path=ppt/tags/tag109.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PA" val="v5.2.4"/>
</p:tagLst>
</file>

<file path=ppt/tags/tag112.xml><?xml version="1.0" encoding="utf-8"?>
<p:tagLst xmlns:p="http://schemas.openxmlformats.org/presentationml/2006/main">
  <p:tag name="PA" val="v5.2.4"/>
</p:tagLst>
</file>

<file path=ppt/tags/tag113.xml><?xml version="1.0" encoding="utf-8"?>
<p:tagLst xmlns:p="http://schemas.openxmlformats.org/presentationml/2006/main">
  <p:tag name="PA" val="v5.2.4"/>
</p:tagLst>
</file>

<file path=ppt/tags/tag114.xml><?xml version="1.0" encoding="utf-8"?>
<p:tagLst xmlns:p="http://schemas.openxmlformats.org/presentationml/2006/main">
  <p:tag name="PA" val="v5.2.4"/>
</p:tagLst>
</file>

<file path=ppt/tags/tag115.xml><?xml version="1.0" encoding="utf-8"?>
<p:tagLst xmlns:p="http://schemas.openxmlformats.org/presentationml/2006/main">
  <p:tag name="PA" val="v5.2.4"/>
</p:tagLst>
</file>

<file path=ppt/tags/tag116.xml><?xml version="1.0" encoding="utf-8"?>
<p:tagLst xmlns:p="http://schemas.openxmlformats.org/presentationml/2006/main">
  <p:tag name="PA" val="v5.2.4"/>
</p:tagLst>
</file>

<file path=ppt/tags/tag117.xml><?xml version="1.0" encoding="utf-8"?>
<p:tagLst xmlns:p="http://schemas.openxmlformats.org/presentationml/2006/main">
  <p:tag name="PA" val="v5.2.4"/>
</p:tagLst>
</file>

<file path=ppt/tags/tag118.xml><?xml version="1.0" encoding="utf-8"?>
<p:tagLst xmlns:p="http://schemas.openxmlformats.org/presentationml/2006/main">
  <p:tag name="PA" val="v5.2.4"/>
</p:tagLst>
</file>

<file path=ppt/tags/tag119.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20.xml><?xml version="1.0" encoding="utf-8"?>
<p:tagLst xmlns:p="http://schemas.openxmlformats.org/presentationml/2006/main">
  <p:tag name="PA" val="v5.2.4"/>
</p:tagLst>
</file>

<file path=ppt/tags/tag121.xml><?xml version="1.0" encoding="utf-8"?>
<p:tagLst xmlns:p="http://schemas.openxmlformats.org/presentationml/2006/main">
  <p:tag name="PA" val="v5.2.4"/>
</p:tagLst>
</file>

<file path=ppt/tags/tag122.xml><?xml version="1.0" encoding="utf-8"?>
<p:tagLst xmlns:p="http://schemas.openxmlformats.org/presentationml/2006/main">
  <p:tag name="PA" val="v5.2.4"/>
</p:tagLst>
</file>

<file path=ppt/tags/tag123.xml><?xml version="1.0" encoding="utf-8"?>
<p:tagLst xmlns:p="http://schemas.openxmlformats.org/presentationml/2006/main">
  <p:tag name="PA" val="v5.2.4"/>
</p:tagLst>
</file>

<file path=ppt/tags/tag124.xml><?xml version="1.0" encoding="utf-8"?>
<p:tagLst xmlns:p="http://schemas.openxmlformats.org/presentationml/2006/main">
  <p:tag name="PA" val="v5.2.4"/>
</p:tagLst>
</file>

<file path=ppt/tags/tag125.xml><?xml version="1.0" encoding="utf-8"?>
<p:tagLst xmlns:p="http://schemas.openxmlformats.org/presentationml/2006/main">
  <p:tag name="PA" val="v5.2.4"/>
</p:tagLst>
</file>

<file path=ppt/tags/tag126.xml><?xml version="1.0" encoding="utf-8"?>
<p:tagLst xmlns:p="http://schemas.openxmlformats.org/presentationml/2006/main">
  <p:tag name="PA" val="v5.2.4"/>
</p:tagLst>
</file>

<file path=ppt/tags/tag127.xml><?xml version="1.0" encoding="utf-8"?>
<p:tagLst xmlns:p="http://schemas.openxmlformats.org/presentationml/2006/main">
  <p:tag name="PA" val="v5.2.4"/>
</p:tagLst>
</file>

<file path=ppt/tags/tag128.xml><?xml version="1.0" encoding="utf-8"?>
<p:tagLst xmlns:p="http://schemas.openxmlformats.org/presentationml/2006/main">
  <p:tag name="PA" val="v5.2.4"/>
</p:tagLst>
</file>

<file path=ppt/tags/tag129.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30.xml><?xml version="1.0" encoding="utf-8"?>
<p:tagLst xmlns:p="http://schemas.openxmlformats.org/presentationml/2006/main">
  <p:tag name="PA" val="v5.2.4"/>
</p:tagLst>
</file>

<file path=ppt/tags/tag131.xml><?xml version="1.0" encoding="utf-8"?>
<p:tagLst xmlns:p="http://schemas.openxmlformats.org/presentationml/2006/main">
  <p:tag name="PA" val="v5.2.4"/>
</p:tagLst>
</file>

<file path=ppt/tags/tag132.xml><?xml version="1.0" encoding="utf-8"?>
<p:tagLst xmlns:p="http://schemas.openxmlformats.org/presentationml/2006/main">
  <p:tag name="PA" val="v5.2.4"/>
</p:tagLst>
</file>

<file path=ppt/tags/tag133.xml><?xml version="1.0" encoding="utf-8"?>
<p:tagLst xmlns:p="http://schemas.openxmlformats.org/presentationml/2006/main">
  <p:tag name="PA" val="v5.2.4"/>
</p:tagLst>
</file>

<file path=ppt/tags/tag134.xml><?xml version="1.0" encoding="utf-8"?>
<p:tagLst xmlns:p="http://schemas.openxmlformats.org/presentationml/2006/main">
  <p:tag name="PA" val="v5.2.4"/>
</p:tagLst>
</file>

<file path=ppt/tags/tag135.xml><?xml version="1.0" encoding="utf-8"?>
<p:tagLst xmlns:p="http://schemas.openxmlformats.org/presentationml/2006/main">
  <p:tag name="PA" val="v5.2.4"/>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PA" val="v5.2.4"/>
</p:tagLst>
</file>

<file path=ppt/tags/tag138.xml><?xml version="1.0" encoding="utf-8"?>
<p:tagLst xmlns:p="http://schemas.openxmlformats.org/presentationml/2006/main">
  <p:tag name="PA" val="v5.2.4"/>
</p:tagLst>
</file>

<file path=ppt/tags/tag139.xml><?xml version="1.0" encoding="utf-8"?>
<p:tagLst xmlns:p="http://schemas.openxmlformats.org/presentationml/2006/main">
  <p:tag name="PA" val="v5.2.4"/>
</p:tagLst>
</file>

<file path=ppt/tags/tag14.xml><?xml version="1.0" encoding="utf-8"?>
<p:tagLst xmlns:p="http://schemas.openxmlformats.org/presentationml/2006/main">
  <p:tag name="PA" val="v5.2.4"/>
  <p:tag name="KSO_WM_BEAUTIFY_FLAG" val=""/>
</p:tagLst>
</file>

<file path=ppt/tags/tag140.xml><?xml version="1.0" encoding="utf-8"?>
<p:tagLst xmlns:p="http://schemas.openxmlformats.org/presentationml/2006/main">
  <p:tag name="PA" val="v5.2.4"/>
</p:tagLst>
</file>

<file path=ppt/tags/tag141.xml><?xml version="1.0" encoding="utf-8"?>
<p:tagLst xmlns:p="http://schemas.openxmlformats.org/presentationml/2006/main">
  <p:tag name="PA" val="v5.2.4"/>
</p:tagLst>
</file>

<file path=ppt/tags/tag142.xml><?xml version="1.0" encoding="utf-8"?>
<p:tagLst xmlns:p="http://schemas.openxmlformats.org/presentationml/2006/main">
  <p:tag name="PA" val="v5.2.4"/>
</p:tagLst>
</file>

<file path=ppt/tags/tag143.xml><?xml version="1.0" encoding="utf-8"?>
<p:tagLst xmlns:p="http://schemas.openxmlformats.org/presentationml/2006/main">
  <p:tag name="PA" val="v5.2.4"/>
</p:tagLst>
</file>

<file path=ppt/tags/tag144.xml><?xml version="1.0" encoding="utf-8"?>
<p:tagLst xmlns:p="http://schemas.openxmlformats.org/presentationml/2006/main">
  <p:tag name="PA" val="v5.2.4"/>
</p:tagLst>
</file>

<file path=ppt/tags/tag145.xml><?xml version="1.0" encoding="utf-8"?>
<p:tagLst xmlns:p="http://schemas.openxmlformats.org/presentationml/2006/main">
  <p:tag name="PA" val="v5.2.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PA" val="v5.2.4"/>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50.xml><?xml version="1.0" encoding="utf-8"?>
<p:tagLst xmlns:p="http://schemas.openxmlformats.org/presentationml/2006/main">
  <p:tag name="PA" val="v5.2.4"/>
</p:tagLst>
</file>

<file path=ppt/tags/tag151.xml><?xml version="1.0" encoding="utf-8"?>
<p:tagLst xmlns:p="http://schemas.openxmlformats.org/presentationml/2006/main">
  <p:tag name="PA" val="v5.2.4"/>
</p:tagLst>
</file>

<file path=ppt/tags/tag152.xml><?xml version="1.0" encoding="utf-8"?>
<p:tagLst xmlns:p="http://schemas.openxmlformats.org/presentationml/2006/main">
  <p:tag name="PA" val="v5.2.4"/>
</p:tagLst>
</file>

<file path=ppt/tags/tag153.xml><?xml version="1.0" encoding="utf-8"?>
<p:tagLst xmlns:p="http://schemas.openxmlformats.org/presentationml/2006/main">
  <p:tag name="PA" val="v5.2.4"/>
</p:tagLst>
</file>

<file path=ppt/tags/tag154.xml><?xml version="1.0" encoding="utf-8"?>
<p:tagLst xmlns:p="http://schemas.openxmlformats.org/presentationml/2006/main">
  <p:tag name="PA" val="v5.2.4"/>
</p:tagLst>
</file>

<file path=ppt/tags/tag155.xml><?xml version="1.0" encoding="utf-8"?>
<p:tagLst xmlns:p="http://schemas.openxmlformats.org/presentationml/2006/main">
  <p:tag name="PA" val="v5.2.4"/>
</p:tagLst>
</file>

<file path=ppt/tags/tag156.xml><?xml version="1.0" encoding="utf-8"?>
<p:tagLst xmlns:p="http://schemas.openxmlformats.org/presentationml/2006/main">
  <p:tag name="PA" val="v5.2.4"/>
</p:tagLst>
</file>

<file path=ppt/tags/tag157.xml><?xml version="1.0" encoding="utf-8"?>
<p:tagLst xmlns:p="http://schemas.openxmlformats.org/presentationml/2006/main">
  <p:tag name="PA" val="v5.2.4"/>
</p:tagLst>
</file>

<file path=ppt/tags/tag158.xml><?xml version="1.0" encoding="utf-8"?>
<p:tagLst xmlns:p="http://schemas.openxmlformats.org/presentationml/2006/main">
  <p:tag name="PA" val="v5.2.4"/>
</p:tagLst>
</file>

<file path=ppt/tags/tag159.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60.xml><?xml version="1.0" encoding="utf-8"?>
<p:tagLst xmlns:p="http://schemas.openxmlformats.org/presentationml/2006/main">
  <p:tag name="PA" val="v5.2.4"/>
</p:tagLst>
</file>

<file path=ppt/tags/tag161.xml><?xml version="1.0" encoding="utf-8"?>
<p:tagLst xmlns:p="http://schemas.openxmlformats.org/presentationml/2006/main">
  <p:tag name="PA" val="v5.2.4"/>
</p:tagLst>
</file>

<file path=ppt/tags/tag162.xml><?xml version="1.0" encoding="utf-8"?>
<p:tagLst xmlns:p="http://schemas.openxmlformats.org/presentationml/2006/main">
  <p:tag name="PA" val="v5.2.4"/>
</p:tagLst>
</file>

<file path=ppt/tags/tag163.xml><?xml version="1.0" encoding="utf-8"?>
<p:tagLst xmlns:p="http://schemas.openxmlformats.org/presentationml/2006/main">
  <p:tag name="PA" val="v5.2.4"/>
</p:tagLst>
</file>

<file path=ppt/tags/tag164.xml><?xml version="1.0" encoding="utf-8"?>
<p:tagLst xmlns:p="http://schemas.openxmlformats.org/presentationml/2006/main">
  <p:tag name="PA" val="v5.2.4"/>
</p:tagLst>
</file>

<file path=ppt/tags/tag165.xml><?xml version="1.0" encoding="utf-8"?>
<p:tagLst xmlns:p="http://schemas.openxmlformats.org/presentationml/2006/main">
  <p:tag name="PA" val="v5.2.4"/>
</p:tagLst>
</file>

<file path=ppt/tags/tag166.xml><?xml version="1.0" encoding="utf-8"?>
<p:tagLst xmlns:p="http://schemas.openxmlformats.org/presentationml/2006/main">
  <p:tag name="PA" val="v5.2.4"/>
</p:tagLst>
</file>

<file path=ppt/tags/tag167.xml><?xml version="1.0" encoding="utf-8"?>
<p:tagLst xmlns:p="http://schemas.openxmlformats.org/presentationml/2006/main">
  <p:tag name="PA" val="v5.2.4"/>
</p:tagLst>
</file>

<file path=ppt/tags/tag168.xml><?xml version="1.0" encoding="utf-8"?>
<p:tagLst xmlns:p="http://schemas.openxmlformats.org/presentationml/2006/main">
  <p:tag name="PA" val="v5.2.4"/>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PA" val="v5.2.4"/>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PA" val="v5.2.4"/>
</p:tagLst>
</file>

<file path=ppt/tags/tag174.xml><?xml version="1.0" encoding="utf-8"?>
<p:tagLst xmlns:p="http://schemas.openxmlformats.org/presentationml/2006/main">
  <p:tag name="PA" val="v5.2.4"/>
</p:tagLst>
</file>

<file path=ppt/tags/tag175.xml><?xml version="1.0" encoding="utf-8"?>
<p:tagLst xmlns:p="http://schemas.openxmlformats.org/presentationml/2006/main">
  <p:tag name="PA" val="v5.2.4"/>
</p:tagLst>
</file>

<file path=ppt/tags/tag176.xml><?xml version="1.0" encoding="utf-8"?>
<p:tagLst xmlns:p="http://schemas.openxmlformats.org/presentationml/2006/main">
  <p:tag name="PA" val="v5.2.4"/>
</p:tagLst>
</file>

<file path=ppt/tags/tag177.xml><?xml version="1.0" encoding="utf-8"?>
<p:tagLst xmlns:p="http://schemas.openxmlformats.org/presentationml/2006/main">
  <p:tag name="PA" val="v5.2.4"/>
</p:tagLst>
</file>

<file path=ppt/tags/tag178.xml><?xml version="1.0" encoding="utf-8"?>
<p:tagLst xmlns:p="http://schemas.openxmlformats.org/presentationml/2006/main">
  <p:tag name="PA" val="v5.2.4"/>
</p:tagLst>
</file>

<file path=ppt/tags/tag179.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PA" val="v5.2.4"/>
</p:tagLst>
</file>

<file path=ppt/tags/tag189.xml><?xml version="1.0" encoding="utf-8"?>
<p:tagLst xmlns:p="http://schemas.openxmlformats.org/presentationml/2006/main">
  <p:tag name="PA" val="v5.2.4"/>
</p:tagLst>
</file>

<file path=ppt/tags/tag19.xml><?xml version="1.0" encoding="utf-8"?>
<p:tagLst xmlns:p="http://schemas.openxmlformats.org/presentationml/2006/main">
  <p:tag name="PA" val="v5.2.4"/>
</p:tagLst>
</file>

<file path=ppt/tags/tag190.xml><?xml version="1.0" encoding="utf-8"?>
<p:tagLst xmlns:p="http://schemas.openxmlformats.org/presentationml/2006/main">
  <p:tag name="PA" val="v5.2.4"/>
</p:tagLst>
</file>

<file path=ppt/tags/tag191.xml><?xml version="1.0" encoding="utf-8"?>
<p:tagLst xmlns:p="http://schemas.openxmlformats.org/presentationml/2006/main">
  <p:tag name="PA" val="v5.2.4"/>
</p:tagLst>
</file>

<file path=ppt/tags/tag192.xml><?xml version="1.0" encoding="utf-8"?>
<p:tagLst xmlns:p="http://schemas.openxmlformats.org/presentationml/2006/main">
  <p:tag name="PA" val="v5.2.4"/>
</p:tagLst>
</file>

<file path=ppt/tags/tag193.xml><?xml version="1.0" encoding="utf-8"?>
<p:tagLst xmlns:p="http://schemas.openxmlformats.org/presentationml/2006/main">
  <p:tag name="PA" val="v5.2.4"/>
</p:tagLst>
</file>

<file path=ppt/tags/tag194.xml><?xml version="1.0" encoding="utf-8"?>
<p:tagLst xmlns:p="http://schemas.openxmlformats.org/presentationml/2006/main">
  <p:tag name="PA" val="v5.2.4"/>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PA" val="v5.2.4"/>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PA" val="v5.2.4"/>
</p:tagLst>
</file>

<file path=ppt/tags/tag204.xml><?xml version="1.0" encoding="utf-8"?>
<p:tagLst xmlns:p="http://schemas.openxmlformats.org/presentationml/2006/main">
  <p:tag name="PA" val="v5.2.4"/>
</p:tagLst>
</file>

<file path=ppt/tags/tag205.xml><?xml version="1.0" encoding="utf-8"?>
<p:tagLst xmlns:p="http://schemas.openxmlformats.org/presentationml/2006/main">
  <p:tag name="PA" val="v5.2.4"/>
</p:tagLst>
</file>

<file path=ppt/tags/tag206.xml><?xml version="1.0" encoding="utf-8"?>
<p:tagLst xmlns:p="http://schemas.openxmlformats.org/presentationml/2006/main">
  <p:tag name="PA" val="v5.2.4"/>
</p:tagLst>
</file>

<file path=ppt/tags/tag207.xml><?xml version="1.0" encoding="utf-8"?>
<p:tagLst xmlns:p="http://schemas.openxmlformats.org/presentationml/2006/main">
  <p:tag name="KSO_WM_UNIT_TABLE_BEAUTIFY" val="smartTable{bdb33c35-2fad-4510-97df-da97479c2670}"/>
  <p:tag name="TABLE_ENDDRAG_ORIGIN_RECT" val="456*129"/>
  <p:tag name="TABLE_ENDDRAG_RECT" val="55*241*456*129"/>
</p:tagLst>
</file>

<file path=ppt/tags/tag208.xml><?xml version="1.0" encoding="utf-8"?>
<p:tagLst xmlns:p="http://schemas.openxmlformats.org/presentationml/2006/main">
  <p:tag name="PA" val="v5.2.4"/>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PA" val="v5.2.4"/>
</p:tagLst>
</file>

<file path=ppt/tags/tag210.xml><?xml version="1.0" encoding="utf-8"?>
<p:tagLst xmlns:p="http://schemas.openxmlformats.org/presentationml/2006/main">
  <p:tag name="KSO_WM_UNIT_TABLE_BEAUTIFY" val="smartTable{83ba7545-f33f-49eb-a753-ca780f1e6582}"/>
  <p:tag name="TABLE_ENDDRAG_ORIGIN_RECT" val="381*139"/>
  <p:tag name="TABLE_ENDDRAG_RECT" val="566*239*381*139"/>
  <p:tag name="KSO_WM_BEAUTIFY_FLAG" val=""/>
</p:tagLst>
</file>

<file path=ppt/tags/tag211.xml><?xml version="1.0" encoding="utf-8"?>
<p:tagLst xmlns:p="http://schemas.openxmlformats.org/presentationml/2006/main">
  <p:tag name="PA" val="v5.2.4"/>
  <p:tag name="KSO_WM_BEAUTIFY_FLAG" val=""/>
</p:tagLst>
</file>

<file path=ppt/tags/tag212.xml><?xml version="1.0" encoding="utf-8"?>
<p:tagLst xmlns:p="http://schemas.openxmlformats.org/presentationml/2006/main">
  <p:tag name="PA" val="v5.2.4"/>
  <p:tag name="KSO_WM_BEAUTIFY_FLAG" val=""/>
</p:tagLst>
</file>

<file path=ppt/tags/tag213.xml><?xml version="1.0" encoding="utf-8"?>
<p:tagLst xmlns:p="http://schemas.openxmlformats.org/presentationml/2006/main">
  <p:tag name="PA" val="v5.2.4"/>
</p:tagLst>
</file>

<file path=ppt/tags/tag214.xml><?xml version="1.0" encoding="utf-8"?>
<p:tagLst xmlns:p="http://schemas.openxmlformats.org/presentationml/2006/main">
  <p:tag name="PA" val="v5.2.4"/>
</p:tagLst>
</file>

<file path=ppt/tags/tag215.xml><?xml version="1.0" encoding="utf-8"?>
<p:tagLst xmlns:p="http://schemas.openxmlformats.org/presentationml/2006/main">
  <p:tag name="PA" val="v5.2.4"/>
</p:tagLst>
</file>

<file path=ppt/tags/tag216.xml><?xml version="1.0" encoding="utf-8"?>
<p:tagLst xmlns:p="http://schemas.openxmlformats.org/presentationml/2006/main">
  <p:tag name="PA" val="v5.2.4"/>
</p:tagLst>
</file>

<file path=ppt/tags/tag217.xml><?xml version="1.0" encoding="utf-8"?>
<p:tagLst xmlns:p="http://schemas.openxmlformats.org/presentationml/2006/main">
  <p:tag name="PA" val="v5.2.4"/>
</p:tagLst>
</file>

<file path=ppt/tags/tag218.xml><?xml version="1.0" encoding="utf-8"?>
<p:tagLst xmlns:p="http://schemas.openxmlformats.org/presentationml/2006/main">
  <p:tag name="PA" val="v5.2.4"/>
</p:tagLst>
</file>

<file path=ppt/tags/tag219.xml><?xml version="1.0" encoding="utf-8"?>
<p:tagLst xmlns:p="http://schemas.openxmlformats.org/presentationml/2006/main">
  <p:tag name="PA" val="v5.2.4"/>
</p:tagLst>
</file>

<file path=ppt/tags/tag22.xml><?xml version="1.0" encoding="utf-8"?>
<p:tagLst xmlns:p="http://schemas.openxmlformats.org/presentationml/2006/main">
  <p:tag name="PA" val="v5.2.4"/>
</p:tagLst>
</file>

<file path=ppt/tags/tag220.xml><?xml version="1.0" encoding="utf-8"?>
<p:tagLst xmlns:p="http://schemas.openxmlformats.org/presentationml/2006/main">
  <p:tag name="PA" val="v5.2.4"/>
</p:tagLst>
</file>

<file path=ppt/tags/tag221.xml><?xml version="1.0" encoding="utf-8"?>
<p:tagLst xmlns:p="http://schemas.openxmlformats.org/presentationml/2006/main">
  <p:tag name="PA" val="v5.2.4"/>
</p:tagLst>
</file>

<file path=ppt/tags/tag222.xml><?xml version="1.0" encoding="utf-8"?>
<p:tagLst xmlns:p="http://schemas.openxmlformats.org/presentationml/2006/main">
  <p:tag name="PA" val="v5.2.4"/>
</p:tagLst>
</file>

<file path=ppt/tags/tag223.xml><?xml version="1.0" encoding="utf-8"?>
<p:tagLst xmlns:p="http://schemas.openxmlformats.org/presentationml/2006/main">
  <p:tag name="PA" val="v5.2.4"/>
</p:tagLst>
</file>

<file path=ppt/tags/tag224.xml><?xml version="1.0" encoding="utf-8"?>
<p:tagLst xmlns:p="http://schemas.openxmlformats.org/presentationml/2006/main">
  <p:tag name="PA" val="v5.2.4"/>
</p:tagLst>
</file>

<file path=ppt/tags/tag225.xml><?xml version="1.0" encoding="utf-8"?>
<p:tagLst xmlns:p="http://schemas.openxmlformats.org/presentationml/2006/main">
  <p:tag name="PA" val="v5.2.4"/>
</p:tagLst>
</file>

<file path=ppt/tags/tag226.xml><?xml version="1.0" encoding="utf-8"?>
<p:tagLst xmlns:p="http://schemas.openxmlformats.org/presentationml/2006/main">
  <p:tag name="PA" val="v5.2.4"/>
</p:tagLst>
</file>

<file path=ppt/tags/tag227.xml><?xml version="1.0" encoding="utf-8"?>
<p:tagLst xmlns:p="http://schemas.openxmlformats.org/presentationml/2006/main">
  <p:tag name="PA" val="v5.2.4"/>
</p:tagLst>
</file>

<file path=ppt/tags/tag228.xml><?xml version="1.0" encoding="utf-8"?>
<p:tagLst xmlns:p="http://schemas.openxmlformats.org/presentationml/2006/main">
  <p:tag name="PA" val="v5.2.4"/>
</p:tagLst>
</file>

<file path=ppt/tags/tag229.xml><?xml version="1.0" encoding="utf-8"?>
<p:tagLst xmlns:p="http://schemas.openxmlformats.org/presentationml/2006/main">
  <p:tag name="PA" val="v5.2.4"/>
</p:tagLst>
</file>

<file path=ppt/tags/tag23.xml><?xml version="1.0" encoding="utf-8"?>
<p:tagLst xmlns:p="http://schemas.openxmlformats.org/presentationml/2006/main">
  <p:tag name="PA" val="v5.2.4"/>
</p:tagLst>
</file>

<file path=ppt/tags/tag230.xml><?xml version="1.0" encoding="utf-8"?>
<p:tagLst xmlns:p="http://schemas.openxmlformats.org/presentationml/2006/main">
  <p:tag name="PA" val="v5.2.4"/>
</p:tagLst>
</file>

<file path=ppt/tags/tag231.xml><?xml version="1.0" encoding="utf-8"?>
<p:tagLst xmlns:p="http://schemas.openxmlformats.org/presentationml/2006/main">
  <p:tag name="PA" val="v5.2.4"/>
</p:tagLst>
</file>

<file path=ppt/tags/tag232.xml><?xml version="1.0" encoding="utf-8"?>
<p:tagLst xmlns:p="http://schemas.openxmlformats.org/presentationml/2006/main">
  <p:tag name="PA" val="v5.2.4"/>
</p:tagLst>
</file>

<file path=ppt/tags/tag233.xml><?xml version="1.0" encoding="utf-8"?>
<p:tagLst xmlns:p="http://schemas.openxmlformats.org/presentationml/2006/main">
  <p:tag name="PA" val="v5.2.4"/>
</p:tagLst>
</file>

<file path=ppt/tags/tag234.xml><?xml version="1.0" encoding="utf-8"?>
<p:tagLst xmlns:p="http://schemas.openxmlformats.org/presentationml/2006/main">
  <p:tag name="PA" val="v5.2.4"/>
</p:tagLst>
</file>

<file path=ppt/tags/tag235.xml><?xml version="1.0" encoding="utf-8"?>
<p:tagLst xmlns:p="http://schemas.openxmlformats.org/presentationml/2006/main">
  <p:tag name="PA" val="v5.2.4"/>
</p:tagLst>
</file>

<file path=ppt/tags/tag236.xml><?xml version="1.0" encoding="utf-8"?>
<p:tagLst xmlns:p="http://schemas.openxmlformats.org/presentationml/2006/main">
  <p:tag name="PA" val="v5.2.4"/>
</p:tagLst>
</file>

<file path=ppt/tags/tag237.xml><?xml version="1.0" encoding="utf-8"?>
<p:tagLst xmlns:p="http://schemas.openxmlformats.org/presentationml/2006/main">
  <p:tag name="PA" val="v5.2.4"/>
</p:tagLst>
</file>

<file path=ppt/tags/tag238.xml><?xml version="1.0" encoding="utf-8"?>
<p:tagLst xmlns:p="http://schemas.openxmlformats.org/presentationml/2006/main">
  <p:tag name="PA" val="v5.2.4"/>
</p:tagLst>
</file>

<file path=ppt/tags/tag239.xml><?xml version="1.0" encoding="utf-8"?>
<p:tagLst xmlns:p="http://schemas.openxmlformats.org/presentationml/2006/main">
  <p:tag name="PA" val="v5.2.4"/>
</p:tagLst>
</file>

<file path=ppt/tags/tag24.xml><?xml version="1.0" encoding="utf-8"?>
<p:tagLst xmlns:p="http://schemas.openxmlformats.org/presentationml/2006/main">
  <p:tag name="PA" val="v5.2.4"/>
</p:tagLst>
</file>

<file path=ppt/tags/tag240.xml><?xml version="1.0" encoding="utf-8"?>
<p:tagLst xmlns:p="http://schemas.openxmlformats.org/presentationml/2006/main">
  <p:tag name="PA" val="v5.2.4"/>
</p:tagLst>
</file>

<file path=ppt/tags/tag241.xml><?xml version="1.0" encoding="utf-8"?>
<p:tagLst xmlns:p="http://schemas.openxmlformats.org/presentationml/2006/main">
  <p:tag name="PA" val="v5.2.4"/>
</p:tagLst>
</file>

<file path=ppt/tags/tag242.xml><?xml version="1.0" encoding="utf-8"?>
<p:tagLst xmlns:p="http://schemas.openxmlformats.org/presentationml/2006/main">
  <p:tag name="PA" val="v5.2.4"/>
</p:tagLst>
</file>

<file path=ppt/tags/tag243.xml><?xml version="1.0" encoding="utf-8"?>
<p:tagLst xmlns:p="http://schemas.openxmlformats.org/presentationml/2006/main">
  <p:tag name="PA" val="v5.2.4"/>
</p:tagLst>
</file>

<file path=ppt/tags/tag244.xml><?xml version="1.0" encoding="utf-8"?>
<p:tagLst xmlns:p="http://schemas.openxmlformats.org/presentationml/2006/main">
  <p:tag name="PA" val="v5.2.4"/>
</p:tagLst>
</file>

<file path=ppt/tags/tag245.xml><?xml version="1.0" encoding="utf-8"?>
<p:tagLst xmlns:p="http://schemas.openxmlformats.org/presentationml/2006/main">
  <p:tag name="PA" val="v5.2.4"/>
</p:tagLst>
</file>

<file path=ppt/tags/tag246.xml><?xml version="1.0" encoding="utf-8"?>
<p:tagLst xmlns:p="http://schemas.openxmlformats.org/presentationml/2006/main">
  <p:tag name="PA" val="v5.2.4"/>
</p:tagLst>
</file>

<file path=ppt/tags/tag247.xml><?xml version="1.0" encoding="utf-8"?>
<p:tagLst xmlns:p="http://schemas.openxmlformats.org/presentationml/2006/main">
  <p:tag name="PA" val="v5.2.4"/>
</p:tagLst>
</file>

<file path=ppt/tags/tag248.xml><?xml version="1.0" encoding="utf-8"?>
<p:tagLst xmlns:p="http://schemas.openxmlformats.org/presentationml/2006/main">
  <p:tag name="PA" val="v5.2.4"/>
</p:tagLst>
</file>

<file path=ppt/tags/tag249.xml><?xml version="1.0" encoding="utf-8"?>
<p:tagLst xmlns:p="http://schemas.openxmlformats.org/presentationml/2006/main">
  <p:tag name="PA" val="v5.2.4"/>
</p:tagLst>
</file>

<file path=ppt/tags/tag25.xml><?xml version="1.0" encoding="utf-8"?>
<p:tagLst xmlns:p="http://schemas.openxmlformats.org/presentationml/2006/main">
  <p:tag name="PA" val="v5.2.4"/>
</p:tagLst>
</file>

<file path=ppt/tags/tag250.xml><?xml version="1.0" encoding="utf-8"?>
<p:tagLst xmlns:p="http://schemas.openxmlformats.org/presentationml/2006/main">
  <p:tag name="PA" val="v5.2.4"/>
</p:tagLst>
</file>

<file path=ppt/tags/tag251.xml><?xml version="1.0" encoding="utf-8"?>
<p:tagLst xmlns:p="http://schemas.openxmlformats.org/presentationml/2006/main">
  <p:tag name="PA" val="v5.2.4"/>
</p:tagLst>
</file>

<file path=ppt/tags/tag252.xml><?xml version="1.0" encoding="utf-8"?>
<p:tagLst xmlns:p="http://schemas.openxmlformats.org/presentationml/2006/main">
  <p:tag name="PA" val="v5.2.4"/>
</p:tagLst>
</file>

<file path=ppt/tags/tag253.xml><?xml version="1.0" encoding="utf-8"?>
<p:tagLst xmlns:p="http://schemas.openxmlformats.org/presentationml/2006/main">
  <p:tag name="PA" val="v5.2.4"/>
</p:tagLst>
</file>

<file path=ppt/tags/tag254.xml><?xml version="1.0" encoding="utf-8"?>
<p:tagLst xmlns:p="http://schemas.openxmlformats.org/presentationml/2006/main">
  <p:tag name="PA" val="v5.2.4"/>
</p:tagLst>
</file>

<file path=ppt/tags/tag255.xml><?xml version="1.0" encoding="utf-8"?>
<p:tagLst xmlns:p="http://schemas.openxmlformats.org/presentationml/2006/main">
  <p:tag name="PA" val="v5.2.4"/>
</p:tagLst>
</file>

<file path=ppt/tags/tag256.xml><?xml version="1.0" encoding="utf-8"?>
<p:tagLst xmlns:p="http://schemas.openxmlformats.org/presentationml/2006/main">
  <p:tag name="PA" val="v5.2.4"/>
  <p:tag name="KSO_WM_BEAUTIFY_FLAG" val=""/>
</p:tagLst>
</file>

<file path=ppt/tags/tag257.xml><?xml version="1.0" encoding="utf-8"?>
<p:tagLst xmlns:p="http://schemas.openxmlformats.org/presentationml/2006/main">
  <p:tag name="PA" val="v5.2.4"/>
  <p:tag name="KSO_WM_BEAUTIFY_FLAG" val=""/>
</p:tagLst>
</file>

<file path=ppt/tags/tag258.xml><?xml version="1.0" encoding="utf-8"?>
<p:tagLst xmlns:p="http://schemas.openxmlformats.org/presentationml/2006/main">
  <p:tag name="PA" val="v5.2.4"/>
</p:tagLst>
</file>

<file path=ppt/tags/tag259.xml><?xml version="1.0" encoding="utf-8"?>
<p:tagLst xmlns:p="http://schemas.openxmlformats.org/presentationml/2006/main">
  <p:tag name="PA" val="v5.2.4"/>
  <p:tag name="KSO_WM_BEAUTIFY_FLAG" val=""/>
</p:tagLst>
</file>

<file path=ppt/tags/tag26.xml><?xml version="1.0" encoding="utf-8"?>
<p:tagLst xmlns:p="http://schemas.openxmlformats.org/presentationml/2006/main">
  <p:tag name="PA" val="v5.2.4"/>
</p:tagLst>
</file>

<file path=ppt/tags/tag260.xml><?xml version="1.0" encoding="utf-8"?>
<p:tagLst xmlns:p="http://schemas.openxmlformats.org/presentationml/2006/main">
  <p:tag name="PA" val="v5.2.4"/>
  <p:tag name="KSO_WM_BEAUTIFY_FLAG" val=""/>
</p:tagLst>
</file>

<file path=ppt/tags/tag261.xml><?xml version="1.0" encoding="utf-8"?>
<p:tagLst xmlns:p="http://schemas.openxmlformats.org/presentationml/2006/main">
  <p:tag name="PA" val="v5.2.4"/>
</p:tagLst>
</file>

<file path=ppt/tags/tag262.xml><?xml version="1.0" encoding="utf-8"?>
<p:tagLst xmlns:p="http://schemas.openxmlformats.org/presentationml/2006/main">
  <p:tag name="PA" val="v5.2.4"/>
  <p:tag name="KSO_WM_BEAUTIFY_FLAG" val=""/>
</p:tagLst>
</file>

<file path=ppt/tags/tag263.xml><?xml version="1.0" encoding="utf-8"?>
<p:tagLst xmlns:p="http://schemas.openxmlformats.org/presentationml/2006/main">
  <p:tag name="PA" val="v5.2.4"/>
  <p:tag name="KSO_WM_BEAUTIFY_FLAG" val=""/>
</p:tagLst>
</file>

<file path=ppt/tags/tag264.xml><?xml version="1.0" encoding="utf-8"?>
<p:tagLst xmlns:p="http://schemas.openxmlformats.org/presentationml/2006/main">
  <p:tag name="PA" val="v5.2.4"/>
</p:tagLst>
</file>

<file path=ppt/tags/tag265.xml><?xml version="1.0" encoding="utf-8"?>
<p:tagLst xmlns:p="http://schemas.openxmlformats.org/presentationml/2006/main">
  <p:tag name="PA" val="v5.2.4"/>
</p:tagLst>
</file>

<file path=ppt/tags/tag266.xml><?xml version="1.0" encoding="utf-8"?>
<p:tagLst xmlns:p="http://schemas.openxmlformats.org/presentationml/2006/main">
  <p:tag name="PA" val="v5.2.4"/>
</p:tagLst>
</file>

<file path=ppt/tags/tag267.xml><?xml version="1.0" encoding="utf-8"?>
<p:tagLst xmlns:p="http://schemas.openxmlformats.org/presentationml/2006/main">
  <p:tag name="PA" val="v5.2.4"/>
</p:tagLst>
</file>

<file path=ppt/tags/tag268.xml><?xml version="1.0" encoding="utf-8"?>
<p:tagLst xmlns:p="http://schemas.openxmlformats.org/presentationml/2006/main">
  <p:tag name="PA" val="v5.2.4"/>
</p:tagLst>
</file>

<file path=ppt/tags/tag269.xml><?xml version="1.0" encoding="utf-8"?>
<p:tagLst xmlns:p="http://schemas.openxmlformats.org/presentationml/2006/main">
  <p:tag name="PA" val="v5.2.4"/>
</p:tagLst>
</file>

<file path=ppt/tags/tag27.xml><?xml version="1.0" encoding="utf-8"?>
<p:tagLst xmlns:p="http://schemas.openxmlformats.org/presentationml/2006/main">
  <p:tag name="PA" val="v5.2.4"/>
</p:tagLst>
</file>

<file path=ppt/tags/tag270.xml><?xml version="1.0" encoding="utf-8"?>
<p:tagLst xmlns:p="http://schemas.openxmlformats.org/presentationml/2006/main">
  <p:tag name="PA" val="v5.2.4"/>
</p:tagLst>
</file>

<file path=ppt/tags/tag271.xml><?xml version="1.0" encoding="utf-8"?>
<p:tagLst xmlns:p="http://schemas.openxmlformats.org/presentationml/2006/main">
  <p:tag name="PA" val="v5.2.4"/>
</p:tagLst>
</file>

<file path=ppt/tags/tag272.xml><?xml version="1.0" encoding="utf-8"?>
<p:tagLst xmlns:p="http://schemas.openxmlformats.org/presentationml/2006/main">
  <p:tag name="PA" val="v5.2.4"/>
</p:tagLst>
</file>

<file path=ppt/tags/tag273.xml><?xml version="1.0" encoding="utf-8"?>
<p:tagLst xmlns:p="http://schemas.openxmlformats.org/presentationml/2006/main">
  <p:tag name="PA" val="v5.2.4"/>
</p:tagLst>
</file>

<file path=ppt/tags/tag274.xml><?xml version="1.0" encoding="utf-8"?>
<p:tagLst xmlns:p="http://schemas.openxmlformats.org/presentationml/2006/main">
  <p:tag name="PA" val="v5.2.4"/>
  <p:tag name="KSO_WM_BEAUTIFY_FLAG" val=""/>
</p:tagLst>
</file>

<file path=ppt/tags/tag275.xml><?xml version="1.0" encoding="utf-8"?>
<p:tagLst xmlns:p="http://schemas.openxmlformats.org/presentationml/2006/main">
  <p:tag name="PA" val="v5.2.4"/>
  <p:tag name="KSO_WM_BEAUTIFY_FLAG" val=""/>
</p:tagLst>
</file>

<file path=ppt/tags/tag276.xml><?xml version="1.0" encoding="utf-8"?>
<p:tagLst xmlns:p="http://schemas.openxmlformats.org/presentationml/2006/main">
  <p:tag name="PA" val="v5.2.4"/>
</p:tagLst>
</file>

<file path=ppt/tags/tag277.xml><?xml version="1.0" encoding="utf-8"?>
<p:tagLst xmlns:p="http://schemas.openxmlformats.org/presentationml/2006/main">
  <p:tag name="PA" val="v5.2.4"/>
  <p:tag name="KSO_WM_BEAUTIFY_FLAG" val=""/>
</p:tagLst>
</file>

<file path=ppt/tags/tag278.xml><?xml version="1.0" encoding="utf-8"?>
<p:tagLst xmlns:p="http://schemas.openxmlformats.org/presentationml/2006/main">
  <p:tag name="PA" val="v5.2.4"/>
  <p:tag name="KSO_WM_BEAUTIFY_FLAG" val=""/>
</p:tagLst>
</file>

<file path=ppt/tags/tag279.xml><?xml version="1.0" encoding="utf-8"?>
<p:tagLst xmlns:p="http://schemas.openxmlformats.org/presentationml/2006/main">
  <p:tag name="PA" val="v5.2.4"/>
</p:tagLst>
</file>

<file path=ppt/tags/tag28.xml><?xml version="1.0" encoding="utf-8"?>
<p:tagLst xmlns:p="http://schemas.openxmlformats.org/presentationml/2006/main">
  <p:tag name="PA" val="v5.2.4"/>
</p:tagLst>
</file>

<file path=ppt/tags/tag280.xml><?xml version="1.0" encoding="utf-8"?>
<p:tagLst xmlns:p="http://schemas.openxmlformats.org/presentationml/2006/main">
  <p:tag name="PA" val="v5.2.4"/>
</p:tagLst>
</file>

<file path=ppt/tags/tag281.xml><?xml version="1.0" encoding="utf-8"?>
<p:tagLst xmlns:p="http://schemas.openxmlformats.org/presentationml/2006/main">
  <p:tag name="PA" val="v5.2.4"/>
</p:tagLst>
</file>

<file path=ppt/tags/tag282.xml><?xml version="1.0" encoding="utf-8"?>
<p:tagLst xmlns:p="http://schemas.openxmlformats.org/presentationml/2006/main">
  <p:tag name="ISPRING_PRESENTATION_TITLE" val="147"/>
  <p:tag name="KSO_WPP_MARK_KEY" val="a605fdd6-4592-4c4f-a296-6ccbf9afb3f8"/>
  <p:tag name="COMMONDATA" val="eyJoZGlkIjoiOGE5MjQ2YzFhN2RjODNlMzQ4MTY1NGM5YzJiNTU5ODAifQ=="/>
</p:tagLst>
</file>

<file path=ppt/tags/tag29.xml><?xml version="1.0" encoding="utf-8"?>
<p:tagLst xmlns:p="http://schemas.openxmlformats.org/presentationml/2006/main">
  <p:tag name="PA" val="v5.2.4"/>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PA" val="v5.2.4"/>
</p:tagLst>
</file>

<file path=ppt/tags/tag31.xml><?xml version="1.0" encoding="utf-8"?>
<p:tagLst xmlns:p="http://schemas.openxmlformats.org/presentationml/2006/main">
  <p:tag name="PA" val="v5.2.4"/>
</p:tagLst>
</file>

<file path=ppt/tags/tag32.xml><?xml version="1.0" encoding="utf-8"?>
<p:tagLst xmlns:p="http://schemas.openxmlformats.org/presentationml/2006/main">
  <p:tag name="PA" val="v5.2.4"/>
</p:tagLst>
</file>

<file path=ppt/tags/tag33.xml><?xml version="1.0" encoding="utf-8"?>
<p:tagLst xmlns:p="http://schemas.openxmlformats.org/presentationml/2006/main">
  <p:tag name="PA" val="v5.2.4"/>
</p:tagLst>
</file>

<file path=ppt/tags/tag34.xml><?xml version="1.0" encoding="utf-8"?>
<p:tagLst xmlns:p="http://schemas.openxmlformats.org/presentationml/2006/main">
  <p:tag name="PA" val="v5.2.4"/>
</p:tagLst>
</file>

<file path=ppt/tags/tag35.xml><?xml version="1.0" encoding="utf-8"?>
<p:tagLst xmlns:p="http://schemas.openxmlformats.org/presentationml/2006/main">
  <p:tag name="PA" val="v5.2.4"/>
</p:tagLst>
</file>

<file path=ppt/tags/tag36.xml><?xml version="1.0" encoding="utf-8"?>
<p:tagLst xmlns:p="http://schemas.openxmlformats.org/presentationml/2006/main">
  <p:tag name="PA" val="v5.2.4"/>
</p:tagLst>
</file>

<file path=ppt/tags/tag37.xml><?xml version="1.0" encoding="utf-8"?>
<p:tagLst xmlns:p="http://schemas.openxmlformats.org/presentationml/2006/main">
  <p:tag name="PA" val="v5.2.4"/>
</p:tagLst>
</file>

<file path=ppt/tags/tag38.xml><?xml version="1.0" encoding="utf-8"?>
<p:tagLst xmlns:p="http://schemas.openxmlformats.org/presentationml/2006/main">
  <p:tag name="PA" val="v5.2.4"/>
</p:tagLst>
</file>

<file path=ppt/tags/tag39.xml><?xml version="1.0" encoding="utf-8"?>
<p:tagLst xmlns:p="http://schemas.openxmlformats.org/presentationml/2006/main">
  <p:tag name="PA" val="v5.2.4"/>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PA" val="v5.2.4"/>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PA" val="v5.2.4"/>
</p:tagLst>
</file>

<file path=ppt/tags/tag44.xml><?xml version="1.0" encoding="utf-8"?>
<p:tagLst xmlns:p="http://schemas.openxmlformats.org/presentationml/2006/main">
  <p:tag name="PA" val="v5.2.4"/>
</p:tagLst>
</file>

<file path=ppt/tags/tag45.xml><?xml version="1.0" encoding="utf-8"?>
<p:tagLst xmlns:p="http://schemas.openxmlformats.org/presentationml/2006/main">
  <p:tag name="PA" val="v5.2.4"/>
</p:tagLst>
</file>

<file path=ppt/tags/tag46.xml><?xml version="1.0" encoding="utf-8"?>
<p:tagLst xmlns:p="http://schemas.openxmlformats.org/presentationml/2006/main">
  <p:tag name="PA" val="v5.2.4"/>
</p:tagLst>
</file>

<file path=ppt/tags/tag47.xml><?xml version="1.0" encoding="utf-8"?>
<p:tagLst xmlns:p="http://schemas.openxmlformats.org/presentationml/2006/main">
  <p:tag name="PA" val="v5.2.4"/>
</p:tagLst>
</file>

<file path=ppt/tags/tag48.xml><?xml version="1.0" encoding="utf-8"?>
<p:tagLst xmlns:p="http://schemas.openxmlformats.org/presentationml/2006/main">
  <p:tag name="PA" val="v5.2.4"/>
</p:tagLst>
</file>

<file path=ppt/tags/tag49.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PA" val="v5.2.4"/>
</p:tagLst>
</file>

<file path=ppt/tags/tag52.xml><?xml version="1.0" encoding="utf-8"?>
<p:tagLst xmlns:p="http://schemas.openxmlformats.org/presentationml/2006/main">
  <p:tag name="MH" val="20170727153904"/>
  <p:tag name="MH_LIBRARY" val="GRAPHIC"/>
  <p:tag name="MH_TYPE" val="Other"/>
  <p:tag name="MH_ORDER" val="1"/>
  <p:tag name="PA" val="v5.2.4"/>
</p:tagLst>
</file>

<file path=ppt/tags/tag53.xml><?xml version="1.0" encoding="utf-8"?>
<p:tagLst xmlns:p="http://schemas.openxmlformats.org/presentationml/2006/main">
  <p:tag name="MH" val="20170727153904"/>
  <p:tag name="MH_LIBRARY" val="GRAPHIC"/>
  <p:tag name="MH_TYPE" val="Other"/>
  <p:tag name="MH_ORDER" val="2"/>
  <p:tag name="PA" val="v5.2.4"/>
</p:tagLst>
</file>

<file path=ppt/tags/tag54.xml><?xml version="1.0" encoding="utf-8"?>
<p:tagLst xmlns:p="http://schemas.openxmlformats.org/presentationml/2006/main">
  <p:tag name="MH" val="20170727153904"/>
  <p:tag name="MH_LIBRARY" val="GRAPHIC"/>
  <p:tag name="MH_TYPE" val="Other"/>
  <p:tag name="MH_ORDER" val="3"/>
  <p:tag name="PA" val="v5.2.4"/>
</p:tagLst>
</file>

<file path=ppt/tags/tag55.xml><?xml version="1.0" encoding="utf-8"?>
<p:tagLst xmlns:p="http://schemas.openxmlformats.org/presentationml/2006/main">
  <p:tag name="MH" val="20170727153904"/>
  <p:tag name="MH_LIBRARY" val="GRAPHIC"/>
  <p:tag name="MH_TYPE" val="Other"/>
  <p:tag name="MH_ORDER" val="4"/>
  <p:tag name="PA" val="v5.2.4"/>
</p:tagLst>
</file>

<file path=ppt/tags/tag56.xml><?xml version="1.0" encoding="utf-8"?>
<p:tagLst xmlns:p="http://schemas.openxmlformats.org/presentationml/2006/main">
  <p:tag name="MH" val="20170727153904"/>
  <p:tag name="MH_LIBRARY" val="GRAPHIC"/>
  <p:tag name="MH_TYPE" val="SubTitle"/>
  <p:tag name="MH_ORDER" val="1"/>
  <p:tag name="PA" val="v5.2.4"/>
</p:tagLst>
</file>

<file path=ppt/tags/tag57.xml><?xml version="1.0" encoding="utf-8"?>
<p:tagLst xmlns:p="http://schemas.openxmlformats.org/presentationml/2006/main">
  <p:tag name="MH" val="20170727153904"/>
  <p:tag name="MH_LIBRARY" val="GRAPHIC"/>
  <p:tag name="MH_TYPE" val="SubTitle"/>
  <p:tag name="MH_ORDER" val="2"/>
  <p:tag name="PA" val="v5.2.4"/>
</p:tagLst>
</file>

<file path=ppt/tags/tag58.xml><?xml version="1.0" encoding="utf-8"?>
<p:tagLst xmlns:p="http://schemas.openxmlformats.org/presentationml/2006/main">
  <p:tag name="MH" val="20170727153904"/>
  <p:tag name="MH_LIBRARY" val="GRAPHIC"/>
  <p:tag name="MH_TYPE" val="SubTitle"/>
  <p:tag name="MH_ORDER" val="3"/>
  <p:tag name="PA" val="v5.2.4"/>
</p:tagLst>
</file>

<file path=ppt/tags/tag59.xml><?xml version="1.0" encoding="utf-8"?>
<p:tagLst xmlns:p="http://schemas.openxmlformats.org/presentationml/2006/main">
  <p:tag name="MH" val="20170727153904"/>
  <p:tag name="MH_LIBRARY" val="GRAPHIC"/>
  <p:tag name="MH_TYPE" val="SubTitle"/>
  <p:tag name="MH_ORDER" val="4"/>
  <p:tag name="PA" val="v5.2.4"/>
</p:tagLst>
</file>

<file path=ppt/tags/tag6.xml><?xml version="1.0" encoding="utf-8"?>
<p:tagLst xmlns:p="http://schemas.openxmlformats.org/presentationml/2006/main">
  <p:tag name="PA" val="v5.2.4"/>
</p:tagLst>
</file>

<file path=ppt/tags/tag60.xml><?xml version="1.0" encoding="utf-8"?>
<p:tagLst xmlns:p="http://schemas.openxmlformats.org/presentationml/2006/main">
  <p:tag name="PA" val="v5.2.4"/>
</p:tagLst>
</file>

<file path=ppt/tags/tag61.xml><?xml version="1.0" encoding="utf-8"?>
<p:tagLst xmlns:p="http://schemas.openxmlformats.org/presentationml/2006/main">
  <p:tag name="PA" val="v5.2.4"/>
</p:tagLst>
</file>

<file path=ppt/tags/tag62.xml><?xml version="1.0" encoding="utf-8"?>
<p:tagLst xmlns:p="http://schemas.openxmlformats.org/presentationml/2006/main">
  <p:tag name="PA" val="v5.2.4"/>
</p:tagLst>
</file>

<file path=ppt/tags/tag63.xml><?xml version="1.0" encoding="utf-8"?>
<p:tagLst xmlns:p="http://schemas.openxmlformats.org/presentationml/2006/main">
  <p:tag name="PA" val="v5.2.4"/>
</p:tagLst>
</file>

<file path=ppt/tags/tag64.xml><?xml version="1.0" encoding="utf-8"?>
<p:tagLst xmlns:p="http://schemas.openxmlformats.org/presentationml/2006/main">
  <p:tag name="PA" val="v5.2.4"/>
</p:tagLst>
</file>

<file path=ppt/tags/tag65.xml><?xml version="1.0" encoding="utf-8"?>
<p:tagLst xmlns:p="http://schemas.openxmlformats.org/presentationml/2006/main">
  <p:tag name="PA" val="v5.2.4"/>
</p:tagLst>
</file>

<file path=ppt/tags/tag66.xml><?xml version="1.0" encoding="utf-8"?>
<p:tagLst xmlns:p="http://schemas.openxmlformats.org/presentationml/2006/main">
  <p:tag name="PA" val="v5.2.4"/>
</p:tagLst>
</file>

<file path=ppt/tags/tag67.xml><?xml version="1.0" encoding="utf-8"?>
<p:tagLst xmlns:p="http://schemas.openxmlformats.org/presentationml/2006/main">
  <p:tag name="PA" val="v5.2.4"/>
</p:tagLst>
</file>

<file path=ppt/tags/tag68.xml><?xml version="1.0" encoding="utf-8"?>
<p:tagLst xmlns:p="http://schemas.openxmlformats.org/presentationml/2006/main">
  <p:tag name="PA" val="v5.2.4"/>
</p:tagLst>
</file>

<file path=ppt/tags/tag69.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70.xml><?xml version="1.0" encoding="utf-8"?>
<p:tagLst xmlns:p="http://schemas.openxmlformats.org/presentationml/2006/main">
  <p:tag name="PA" val="v5.2.4"/>
</p:tagLst>
</file>

<file path=ppt/tags/tag71.xml><?xml version="1.0" encoding="utf-8"?>
<p:tagLst xmlns:p="http://schemas.openxmlformats.org/presentationml/2006/main">
  <p:tag name="PA" val="v5.2.4"/>
</p:tagLst>
</file>

<file path=ppt/tags/tag72.xml><?xml version="1.0" encoding="utf-8"?>
<p:tagLst xmlns:p="http://schemas.openxmlformats.org/presentationml/2006/main">
  <p:tag name="PA" val="v5.2.4"/>
</p:tagLst>
</file>

<file path=ppt/tags/tag73.xml><?xml version="1.0" encoding="utf-8"?>
<p:tagLst xmlns:p="http://schemas.openxmlformats.org/presentationml/2006/main">
  <p:tag name="PA" val="v5.2.4"/>
</p:tagLst>
</file>

<file path=ppt/tags/tag74.xml><?xml version="1.0" encoding="utf-8"?>
<p:tagLst xmlns:p="http://schemas.openxmlformats.org/presentationml/2006/main">
  <p:tag name="PA" val="v5.2.4"/>
</p:tagLst>
</file>

<file path=ppt/tags/tag75.xml><?xml version="1.0" encoding="utf-8"?>
<p:tagLst xmlns:p="http://schemas.openxmlformats.org/presentationml/2006/main">
  <p:tag name="MH_TYPE" val="#NeiR#"/>
  <p:tag name="MH_NUMBER" val="4"/>
  <p:tag name="MH_CATEGORY" val="#BingLLB#"/>
  <p:tag name="MH_LAYOUT" val="SubTitleText"/>
  <p:tag name="MH" val="20170727153904"/>
  <p:tag name="MH_LIBRARY" val="GRAPHIC"/>
</p:tagLst>
</file>

<file path=ppt/tags/tag76.xml><?xml version="1.0" encoding="utf-8"?>
<p:tagLst xmlns:p="http://schemas.openxmlformats.org/presentationml/2006/main">
  <p:tag name="PA" val="v5.2.4"/>
</p:tagLst>
</file>

<file path=ppt/tags/tag77.xml><?xml version="1.0" encoding="utf-8"?>
<p:tagLst xmlns:p="http://schemas.openxmlformats.org/presentationml/2006/main">
  <p:tag name="PA" val="v5.2.4"/>
</p:tagLst>
</file>

<file path=ppt/tags/tag78.xml><?xml version="1.0" encoding="utf-8"?>
<p:tagLst xmlns:p="http://schemas.openxmlformats.org/presentationml/2006/main">
  <p:tag name="PA" val="v5.2.4"/>
</p:tagLst>
</file>

<file path=ppt/tags/tag79.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PA" val="v5.2.4"/>
</p:tagLst>
</file>

<file path=ppt/tags/tag82.xml><?xml version="1.0" encoding="utf-8"?>
<p:tagLst xmlns:p="http://schemas.openxmlformats.org/presentationml/2006/main">
  <p:tag name="PA" val="v5.2.4"/>
</p:tagLst>
</file>

<file path=ppt/tags/tag83.xml><?xml version="1.0" encoding="utf-8"?>
<p:tagLst xmlns:p="http://schemas.openxmlformats.org/presentationml/2006/main">
  <p:tag name="PA" val="v5.2.4"/>
</p:tagLst>
</file>

<file path=ppt/tags/tag84.xml><?xml version="1.0" encoding="utf-8"?>
<p:tagLst xmlns:p="http://schemas.openxmlformats.org/presentationml/2006/main">
  <p:tag name="PA" val="v5.2.4"/>
</p:tagLst>
</file>

<file path=ppt/tags/tag85.xml><?xml version="1.0" encoding="utf-8"?>
<p:tagLst xmlns:p="http://schemas.openxmlformats.org/presentationml/2006/main">
  <p:tag name="PA" val="v5.2.4"/>
</p:tagLst>
</file>

<file path=ppt/tags/tag86.xml><?xml version="1.0" encoding="utf-8"?>
<p:tagLst xmlns:p="http://schemas.openxmlformats.org/presentationml/2006/main">
  <p:tag name="PA" val="v5.2.4"/>
</p:tagLst>
</file>

<file path=ppt/tags/tag87.xml><?xml version="1.0" encoding="utf-8"?>
<p:tagLst xmlns:p="http://schemas.openxmlformats.org/presentationml/2006/main">
  <p:tag name="PA" val="v5.2.4"/>
</p:tagLst>
</file>

<file path=ppt/tags/tag88.xml><?xml version="1.0" encoding="utf-8"?>
<p:tagLst xmlns:p="http://schemas.openxmlformats.org/presentationml/2006/main">
  <p:tag name="PA" val="v5.2.4"/>
</p:tagLst>
</file>

<file path=ppt/tags/tag89.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ags/tag90.xml><?xml version="1.0" encoding="utf-8"?>
<p:tagLst xmlns:p="http://schemas.openxmlformats.org/presentationml/2006/main">
  <p:tag name="PA" val="v5.2.4"/>
</p:tagLst>
</file>

<file path=ppt/tags/tag91.xml><?xml version="1.0" encoding="utf-8"?>
<p:tagLst xmlns:p="http://schemas.openxmlformats.org/presentationml/2006/main">
  <p:tag name="PA" val="v5.2.4"/>
</p:tagLst>
</file>

<file path=ppt/tags/tag92.xml><?xml version="1.0" encoding="utf-8"?>
<p:tagLst xmlns:p="http://schemas.openxmlformats.org/presentationml/2006/main">
  <p:tag name="PA" val="v5.2.4"/>
</p:tagLst>
</file>

<file path=ppt/tags/tag93.xml><?xml version="1.0" encoding="utf-8"?>
<p:tagLst xmlns:p="http://schemas.openxmlformats.org/presentationml/2006/main">
  <p:tag name="PA" val="v5.2.4"/>
</p:tagLst>
</file>

<file path=ppt/tags/tag94.xml><?xml version="1.0" encoding="utf-8"?>
<p:tagLst xmlns:p="http://schemas.openxmlformats.org/presentationml/2006/main">
  <p:tag name="PA" val="v5.2.4"/>
</p:tagLst>
</file>

<file path=ppt/tags/tag95.xml><?xml version="1.0" encoding="utf-8"?>
<p:tagLst xmlns:p="http://schemas.openxmlformats.org/presentationml/2006/main">
  <p:tag name="PA" val="v5.2.4"/>
</p:tagLst>
</file>

<file path=ppt/tags/tag96.xml><?xml version="1.0" encoding="utf-8"?>
<p:tagLst xmlns:p="http://schemas.openxmlformats.org/presentationml/2006/main">
  <p:tag name="PA" val="v5.2.4"/>
</p:tagLst>
</file>

<file path=ppt/tags/tag97.xml><?xml version="1.0" encoding="utf-8"?>
<p:tagLst xmlns:p="http://schemas.openxmlformats.org/presentationml/2006/main">
  <p:tag name="PA" val="v5.2.4"/>
</p:tagLst>
</file>

<file path=ppt/tags/tag98.xml><?xml version="1.0" encoding="utf-8"?>
<p:tagLst xmlns:p="http://schemas.openxmlformats.org/presentationml/2006/main">
  <p:tag name="PA" val="v5.2.4"/>
</p:tagLst>
</file>

<file path=ppt/tags/tag9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经典论文答辩">
      <a:dk1>
        <a:sysClr val="windowText" lastClr="000000"/>
      </a:dk1>
      <a:lt1>
        <a:sysClr val="window" lastClr="FFFFFF"/>
      </a:lt1>
      <a:dk2>
        <a:srgbClr val="44546A"/>
      </a:dk2>
      <a:lt2>
        <a:srgbClr val="E7E6E6"/>
      </a:lt2>
      <a:accent1>
        <a:srgbClr val="333E50"/>
      </a:accent1>
      <a:accent2>
        <a:srgbClr val="333E50"/>
      </a:accent2>
      <a:accent3>
        <a:srgbClr val="333E50"/>
      </a:accent3>
      <a:accent4>
        <a:srgbClr val="333E50"/>
      </a:accent4>
      <a:accent5>
        <a:srgbClr val="333E50"/>
      </a:accent5>
      <a:accent6>
        <a:srgbClr val="333E50"/>
      </a:accent6>
      <a:hlink>
        <a:srgbClr val="0563C1"/>
      </a:hlink>
      <a:folHlink>
        <a:srgbClr val="954F72"/>
      </a:folHlink>
    </a:clrScheme>
    <a:fontScheme name="自定义 2">
      <a:majorFont>
        <a:latin typeface="思源黑体 CN Normal"/>
        <a:ea typeface="思源黑体 CN Medium"/>
        <a:cs typeface=""/>
      </a:majorFont>
      <a:minorFont>
        <a:latin typeface="思源黑体 CN Regular"/>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1805</Words>
  <Application>WPS 演示</Application>
  <PresentationFormat>宽屏</PresentationFormat>
  <Paragraphs>350</Paragraphs>
  <Slides>22</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宋体</vt:lpstr>
      <vt:lpstr>Wingdings</vt:lpstr>
      <vt:lpstr>思源黑体 CN Normal</vt:lpstr>
      <vt:lpstr>黑体</vt:lpstr>
      <vt:lpstr>思源黑体 CN Light</vt:lpstr>
      <vt:lpstr>微软雅黑</vt:lpstr>
      <vt:lpstr>Nexa Light</vt:lpstr>
      <vt:lpstr>AMGDT</vt:lpstr>
      <vt:lpstr>思源黑体 CN Medium</vt:lpstr>
      <vt:lpstr>华文细黑</vt:lpstr>
      <vt:lpstr>Arial Narrow</vt:lpstr>
      <vt:lpstr>思源黑体 CN Regular</vt:lpstr>
      <vt:lpstr>Arial Unicode MS</vt:lpstr>
      <vt:lpstr>Calibri</vt:lpstr>
      <vt:lpstr>思源黑体 CN Normal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147</dc:title>
  <dc:creator>19940802</dc:creator>
  <cp:lastModifiedBy>SiKuroMana</cp:lastModifiedBy>
  <cp:revision>151</cp:revision>
  <dcterms:created xsi:type="dcterms:W3CDTF">2019-05-23T01:39:00Z</dcterms:created>
  <dcterms:modified xsi:type="dcterms:W3CDTF">2023-05-13T13:38:48Z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B391182F7A9D4AAC806D8CB3186AC338_13</vt:lpwstr>
  </property>
</Properties>
</file>